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7.jpg" ContentType="image/jpeg"/>
  <Override PartName="/ppt/media/image8.jpg" ContentType="image/jpeg"/>
  <Override PartName="/ppt/media/image11.jpg" ContentType="image/jpeg"/>
  <Override PartName="/ppt/media/image12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1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3" r:id="rId3"/>
    <p:sldId id="284" r:id="rId4"/>
    <p:sldId id="257" r:id="rId5"/>
    <p:sldId id="258" r:id="rId6"/>
    <p:sldId id="285" r:id="rId7"/>
    <p:sldId id="286" r:id="rId8"/>
    <p:sldId id="263" r:id="rId9"/>
    <p:sldId id="276" r:id="rId10"/>
    <p:sldId id="277" r:id="rId11"/>
    <p:sldId id="278" r:id="rId12"/>
    <p:sldId id="279" r:id="rId13"/>
    <p:sldId id="280" r:id="rId14"/>
    <p:sldId id="287" r:id="rId15"/>
    <p:sldId id="281" r:id="rId16"/>
    <p:sldId id="282" r:id="rId17"/>
    <p:sldId id="271" r:id="rId18"/>
    <p:sldId id="272" r:id="rId1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59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69947" y="1425956"/>
            <a:ext cx="8452104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1876D2"/>
                </a:solidFill>
                <a:latin typeface="DejaVu Sans"/>
                <a:cs typeface="DejaVu Sans"/>
              </a:defRPr>
            </a:lvl1pPr>
          </a:lstStyle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/>
              <a:t>სარეგისტრაციო</a:t>
            </a:r>
            <a:r>
              <a:rPr spc="-45" dirty="0"/>
              <a:t> </a:t>
            </a:r>
            <a:r>
              <a:rPr spc="-5" dirty="0"/>
              <a:t>ფორმა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1876D2"/>
                </a:solidFill>
                <a:latin typeface="DejaVu Sans"/>
                <a:cs typeface="DejaVu Sans"/>
              </a:defRPr>
            </a:lvl1pPr>
          </a:lstStyle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/>
              <a:t>სარეგისტრაციო</a:t>
            </a:r>
            <a:r>
              <a:rPr spc="-45" dirty="0"/>
              <a:t> </a:t>
            </a:r>
            <a:r>
              <a:rPr spc="-5" dirty="0"/>
              <a:t>ფორმა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1876D2"/>
                </a:solidFill>
                <a:latin typeface="DejaVu Sans"/>
                <a:cs typeface="DejaVu Sans"/>
              </a:defRPr>
            </a:lvl1pPr>
          </a:lstStyle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/>
              <a:t>სარეგისტრაციო</a:t>
            </a:r>
            <a:r>
              <a:rPr spc="-45" dirty="0"/>
              <a:t> </a:t>
            </a:r>
            <a:r>
              <a:rPr spc="-5" dirty="0"/>
              <a:t>ფორმა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1876D2"/>
                </a:solidFill>
                <a:latin typeface="DejaVu Sans"/>
                <a:cs typeface="DejaVu Sans"/>
              </a:defRPr>
            </a:lvl1pPr>
          </a:lstStyle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/>
              <a:t>სარეგისტრაციო</a:t>
            </a:r>
            <a:r>
              <a:rPr spc="-45" dirty="0"/>
              <a:t> </a:t>
            </a:r>
            <a:r>
              <a:rPr spc="-5" dirty="0"/>
              <a:t>ფორმა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1876D2"/>
                </a:solidFill>
                <a:latin typeface="DejaVu Sans"/>
                <a:cs typeface="DejaVu Sans"/>
              </a:defRPr>
            </a:lvl1pPr>
          </a:lstStyle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/>
              <a:t>სარეგისტრაციო</a:t>
            </a:r>
            <a:r>
              <a:rPr spc="-45" dirty="0"/>
              <a:t> </a:t>
            </a:r>
            <a:r>
              <a:rPr spc="-5" dirty="0"/>
              <a:t>ფორმა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59970" y="0"/>
                </a:moveTo>
                <a:lnTo>
                  <a:pt x="33544" y="0"/>
                </a:lnTo>
                <a:lnTo>
                  <a:pt x="0" y="21329"/>
                </a:lnTo>
                <a:lnTo>
                  <a:pt x="0" y="6857997"/>
                </a:lnTo>
                <a:lnTo>
                  <a:pt x="12191999" y="6857997"/>
                </a:lnTo>
                <a:lnTo>
                  <a:pt x="12191999" y="6678777"/>
                </a:lnTo>
                <a:lnTo>
                  <a:pt x="174650" y="6678777"/>
                </a:lnTo>
                <a:lnTo>
                  <a:pt x="174650" y="232536"/>
                </a:lnTo>
                <a:lnTo>
                  <a:pt x="12191999" y="232536"/>
                </a:lnTo>
                <a:lnTo>
                  <a:pt x="12191999" y="20365"/>
                </a:lnTo>
                <a:lnTo>
                  <a:pt x="12159970" y="0"/>
                </a:lnTo>
                <a:close/>
              </a:path>
              <a:path w="12192000" h="6858000">
                <a:moveTo>
                  <a:pt x="12191999" y="232536"/>
                </a:moveTo>
                <a:lnTo>
                  <a:pt x="12018899" y="232536"/>
                </a:lnTo>
                <a:lnTo>
                  <a:pt x="12018899" y="6678777"/>
                </a:lnTo>
                <a:lnTo>
                  <a:pt x="12191999" y="6678777"/>
                </a:lnTo>
                <a:lnTo>
                  <a:pt x="12191999" y="232536"/>
                </a:lnTo>
                <a:close/>
              </a:path>
              <a:path w="12192000" h="6858000">
                <a:moveTo>
                  <a:pt x="11933174" y="318261"/>
                </a:moveTo>
                <a:lnTo>
                  <a:pt x="260299" y="318261"/>
                </a:lnTo>
                <a:lnTo>
                  <a:pt x="260299" y="6593128"/>
                </a:lnTo>
                <a:lnTo>
                  <a:pt x="11933174" y="6593128"/>
                </a:lnTo>
                <a:lnTo>
                  <a:pt x="11933174" y="6507480"/>
                </a:lnTo>
                <a:lnTo>
                  <a:pt x="345948" y="6507480"/>
                </a:lnTo>
                <a:lnTo>
                  <a:pt x="345948" y="403860"/>
                </a:lnTo>
                <a:lnTo>
                  <a:pt x="11933174" y="403860"/>
                </a:lnTo>
                <a:lnTo>
                  <a:pt x="11933174" y="318261"/>
                </a:lnTo>
                <a:close/>
              </a:path>
              <a:path w="12192000" h="6858000">
                <a:moveTo>
                  <a:pt x="11933174" y="403860"/>
                </a:moveTo>
                <a:lnTo>
                  <a:pt x="11847576" y="403860"/>
                </a:lnTo>
                <a:lnTo>
                  <a:pt x="11847576" y="6507480"/>
                </a:lnTo>
                <a:lnTo>
                  <a:pt x="11933174" y="6507480"/>
                </a:lnTo>
                <a:lnTo>
                  <a:pt x="11933174" y="40386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943855" y="6409944"/>
            <a:ext cx="2304415" cy="448309"/>
          </a:xfrm>
          <a:custGeom>
            <a:avLst/>
            <a:gdLst/>
            <a:ahLst/>
            <a:cxnLst/>
            <a:rect l="l" t="t" r="r" b="b"/>
            <a:pathLst>
              <a:path w="2304415" h="448309">
                <a:moveTo>
                  <a:pt x="2232660" y="0"/>
                </a:moveTo>
                <a:lnTo>
                  <a:pt x="71628" y="0"/>
                </a:lnTo>
                <a:lnTo>
                  <a:pt x="43773" y="5633"/>
                </a:lnTo>
                <a:lnTo>
                  <a:pt x="21002" y="20994"/>
                </a:lnTo>
                <a:lnTo>
                  <a:pt x="5637" y="43778"/>
                </a:lnTo>
                <a:lnTo>
                  <a:pt x="0" y="71678"/>
                </a:lnTo>
                <a:lnTo>
                  <a:pt x="0" y="376378"/>
                </a:lnTo>
                <a:lnTo>
                  <a:pt x="5637" y="404278"/>
                </a:lnTo>
                <a:lnTo>
                  <a:pt x="21002" y="427061"/>
                </a:lnTo>
                <a:lnTo>
                  <a:pt x="43773" y="442423"/>
                </a:lnTo>
                <a:lnTo>
                  <a:pt x="71628" y="448055"/>
                </a:lnTo>
                <a:lnTo>
                  <a:pt x="2232660" y="448055"/>
                </a:lnTo>
                <a:lnTo>
                  <a:pt x="2260514" y="442423"/>
                </a:lnTo>
                <a:lnTo>
                  <a:pt x="2283285" y="427061"/>
                </a:lnTo>
                <a:lnTo>
                  <a:pt x="2298650" y="404278"/>
                </a:lnTo>
                <a:lnTo>
                  <a:pt x="2304288" y="376378"/>
                </a:lnTo>
                <a:lnTo>
                  <a:pt x="2304288" y="71678"/>
                </a:lnTo>
                <a:lnTo>
                  <a:pt x="2298650" y="43778"/>
                </a:lnTo>
                <a:lnTo>
                  <a:pt x="2283285" y="20994"/>
                </a:lnTo>
                <a:lnTo>
                  <a:pt x="2260514" y="5633"/>
                </a:lnTo>
                <a:lnTo>
                  <a:pt x="22326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962643" y="0"/>
            <a:ext cx="2592705" cy="477520"/>
          </a:xfrm>
          <a:custGeom>
            <a:avLst/>
            <a:gdLst/>
            <a:ahLst/>
            <a:cxnLst/>
            <a:rect l="l" t="t" r="r" b="b"/>
            <a:pathLst>
              <a:path w="2592704" h="477520">
                <a:moveTo>
                  <a:pt x="2569621" y="0"/>
                </a:moveTo>
                <a:lnTo>
                  <a:pt x="22702" y="0"/>
                </a:lnTo>
                <a:lnTo>
                  <a:pt x="6600" y="23895"/>
                </a:lnTo>
                <a:lnTo>
                  <a:pt x="0" y="56642"/>
                </a:lnTo>
                <a:lnTo>
                  <a:pt x="0" y="392938"/>
                </a:lnTo>
                <a:lnTo>
                  <a:pt x="6600" y="425684"/>
                </a:lnTo>
                <a:lnTo>
                  <a:pt x="24606" y="452405"/>
                </a:lnTo>
                <a:lnTo>
                  <a:pt x="51327" y="470411"/>
                </a:lnTo>
                <a:lnTo>
                  <a:pt x="84074" y="477012"/>
                </a:lnTo>
                <a:lnTo>
                  <a:pt x="2508250" y="477012"/>
                </a:lnTo>
                <a:lnTo>
                  <a:pt x="2540996" y="470411"/>
                </a:lnTo>
                <a:lnTo>
                  <a:pt x="2567717" y="452405"/>
                </a:lnTo>
                <a:lnTo>
                  <a:pt x="2585723" y="425684"/>
                </a:lnTo>
                <a:lnTo>
                  <a:pt x="2592324" y="392938"/>
                </a:lnTo>
                <a:lnTo>
                  <a:pt x="2592324" y="56642"/>
                </a:lnTo>
                <a:lnTo>
                  <a:pt x="2585723" y="23895"/>
                </a:lnTo>
                <a:lnTo>
                  <a:pt x="2569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034271" y="54864"/>
            <a:ext cx="2449195" cy="326390"/>
          </a:xfrm>
          <a:custGeom>
            <a:avLst/>
            <a:gdLst/>
            <a:ahLst/>
            <a:cxnLst/>
            <a:rect l="l" t="t" r="r" b="b"/>
            <a:pathLst>
              <a:path w="2449195" h="326390">
                <a:moveTo>
                  <a:pt x="2418079" y="0"/>
                </a:moveTo>
                <a:lnTo>
                  <a:pt x="30987" y="0"/>
                </a:lnTo>
                <a:lnTo>
                  <a:pt x="18913" y="2430"/>
                </a:lnTo>
                <a:lnTo>
                  <a:pt x="9064" y="9064"/>
                </a:lnTo>
                <a:lnTo>
                  <a:pt x="2430" y="18913"/>
                </a:lnTo>
                <a:lnTo>
                  <a:pt x="0" y="30987"/>
                </a:lnTo>
                <a:lnTo>
                  <a:pt x="0" y="295147"/>
                </a:lnTo>
                <a:lnTo>
                  <a:pt x="2430" y="307222"/>
                </a:lnTo>
                <a:lnTo>
                  <a:pt x="9064" y="317071"/>
                </a:lnTo>
                <a:lnTo>
                  <a:pt x="18913" y="323705"/>
                </a:lnTo>
                <a:lnTo>
                  <a:pt x="30987" y="326135"/>
                </a:lnTo>
                <a:lnTo>
                  <a:pt x="2418079" y="326135"/>
                </a:lnTo>
                <a:lnTo>
                  <a:pt x="2430154" y="323705"/>
                </a:lnTo>
                <a:lnTo>
                  <a:pt x="2440003" y="317071"/>
                </a:lnTo>
                <a:lnTo>
                  <a:pt x="2446637" y="307222"/>
                </a:lnTo>
                <a:lnTo>
                  <a:pt x="2449068" y="295147"/>
                </a:lnTo>
                <a:lnTo>
                  <a:pt x="2449068" y="30987"/>
                </a:lnTo>
                <a:lnTo>
                  <a:pt x="2446637" y="18913"/>
                </a:lnTo>
                <a:lnTo>
                  <a:pt x="2440003" y="9064"/>
                </a:lnTo>
                <a:lnTo>
                  <a:pt x="2430154" y="2430"/>
                </a:lnTo>
                <a:lnTo>
                  <a:pt x="24180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6616" y="1073607"/>
            <a:ext cx="10092055" cy="2586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26616" y="1073607"/>
            <a:ext cx="10092055" cy="2586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47513" y="6495942"/>
            <a:ext cx="1751965" cy="251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1876D2"/>
                </a:solidFill>
                <a:latin typeface="DejaVu Sans"/>
                <a:cs typeface="DejaVu Sans"/>
              </a:defRPr>
            </a:lvl1pPr>
          </a:lstStyle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/>
              <a:t>სარეგისტრაციო</a:t>
            </a:r>
            <a:r>
              <a:rPr spc="-45" dirty="0"/>
              <a:t> </a:t>
            </a:r>
            <a:r>
              <a:rPr spc="-5" dirty="0"/>
              <a:t>ფორმა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02165" y="74422"/>
            <a:ext cx="11163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4471C4"/>
                </a:solidFill>
                <a:latin typeface="DejaVu Sans"/>
                <a:cs typeface="DejaVu Sans"/>
              </a:rPr>
              <a:t>ინსტრუქცია</a:t>
            </a:r>
            <a:endParaRPr sz="1400" dirty="0">
              <a:latin typeface="DejaVu Sans"/>
              <a:cs typeface="DejaVu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46836" y="687323"/>
            <a:ext cx="905764" cy="742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2000" y="1515800"/>
            <a:ext cx="10744200" cy="116762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105"/>
              </a:spcBef>
            </a:pPr>
            <a:r>
              <a:rPr lang="en-US" sz="2500" b="1" spc="-5" dirty="0" smtClean="0">
                <a:solidFill>
                  <a:srgbClr val="001F5F"/>
                </a:solidFill>
                <a:latin typeface="DejaVu Sans"/>
                <a:cs typeface="DejaVu Sans"/>
              </a:rPr>
              <a:t>18 </a:t>
            </a:r>
            <a:r>
              <a:rPr lang="ka-GE" sz="2500" b="1" spc="-5" dirty="0" smtClean="0">
                <a:solidFill>
                  <a:srgbClr val="001F5F"/>
                </a:solidFill>
                <a:latin typeface="DejaVu Sans"/>
                <a:cs typeface="DejaVu Sans"/>
              </a:rPr>
              <a:t>წლამდე ბავშვთა 200 ლარიანი ერთჯერადი სოციალური დახმარებისათვის რეგისტრაციის ინსტრუქცია</a:t>
            </a:r>
            <a:endParaRPr sz="2500" dirty="0">
              <a:latin typeface="DejaVu Sans"/>
              <a:cs typeface="DejaVu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6836" y="3484626"/>
            <a:ext cx="28225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1876D2"/>
                </a:solidFill>
                <a:latin typeface="DejaVu Sans"/>
                <a:cs typeface="DejaVu Sans"/>
              </a:rPr>
              <a:t>ინსტრუქცია</a:t>
            </a:r>
            <a:endParaRPr sz="3600" dirty="0">
              <a:latin typeface="DejaVu Sans"/>
              <a:cs typeface="DejaVu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6836" y="6112561"/>
            <a:ext cx="10483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876D2"/>
                </a:solidFill>
                <a:latin typeface="DejaVu Sans"/>
                <a:cs typeface="DejaVu Sans"/>
              </a:rPr>
              <a:t>ცხელი </a:t>
            </a:r>
            <a:r>
              <a:rPr sz="1200" b="1" dirty="0">
                <a:solidFill>
                  <a:srgbClr val="1876D2"/>
                </a:solidFill>
                <a:latin typeface="DejaVu Sans"/>
                <a:cs typeface="DejaVu Sans"/>
              </a:rPr>
              <a:t>ხაზი</a:t>
            </a:r>
            <a:r>
              <a:rPr sz="1200" b="1" spc="-90" dirty="0">
                <a:solidFill>
                  <a:srgbClr val="1876D2"/>
                </a:solidFill>
                <a:latin typeface="DejaVu Sans"/>
                <a:cs typeface="DejaVu Sans"/>
              </a:rPr>
              <a:t> </a:t>
            </a:r>
            <a:r>
              <a:rPr sz="1200" b="1" dirty="0">
                <a:solidFill>
                  <a:srgbClr val="1876D2"/>
                </a:solidFill>
                <a:latin typeface="DejaVu Sans"/>
                <a:cs typeface="DejaVu Sans"/>
              </a:rPr>
              <a:t>:</a:t>
            </a:r>
            <a:endParaRPr sz="1200">
              <a:latin typeface="DejaVu Sans"/>
              <a:cs typeface="DejaVu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31873" y="6071108"/>
            <a:ext cx="660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E5496"/>
                </a:solidFill>
                <a:latin typeface="DejaVu Sans"/>
                <a:cs typeface="DejaVu Sans"/>
              </a:rPr>
              <a:t>1</a:t>
            </a:r>
            <a:r>
              <a:rPr sz="1800" b="1" spc="-15" dirty="0">
                <a:solidFill>
                  <a:srgbClr val="2E5496"/>
                </a:solidFill>
                <a:latin typeface="DejaVu Sans"/>
                <a:cs typeface="DejaVu Sans"/>
              </a:rPr>
              <a:t>5</a:t>
            </a:r>
            <a:r>
              <a:rPr sz="1800" b="1" dirty="0">
                <a:solidFill>
                  <a:srgbClr val="2E5496"/>
                </a:solidFill>
                <a:latin typeface="DejaVu Sans"/>
                <a:cs typeface="DejaVu Sans"/>
              </a:rPr>
              <a:t>05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31492" y="890016"/>
            <a:ext cx="504444" cy="534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/>
              <a:t>სარეგისტრაციო</a:t>
            </a:r>
            <a:r>
              <a:rPr spc="-45" dirty="0"/>
              <a:t> </a:t>
            </a:r>
            <a:r>
              <a:rPr spc="-5" dirty="0"/>
              <a:t>ფორმა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02165" y="74422"/>
            <a:ext cx="11163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4471C4"/>
                </a:solidFill>
                <a:latin typeface="DejaVu Sans"/>
                <a:cs typeface="DejaVu Sans"/>
              </a:rPr>
              <a:t>ინსტრუქცია</a:t>
            </a:r>
            <a:endParaRPr sz="1400" dirty="0">
              <a:latin typeface="DejaVu Sans"/>
              <a:cs typeface="DejaVu Sans"/>
            </a:endParaRPr>
          </a:p>
        </p:txBody>
      </p:sp>
      <p:sp>
        <p:nvSpPr>
          <p:cNvPr id="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5247513" y="6495942"/>
            <a:ext cx="1751965" cy="251459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/>
              <a:t>სარეგისტრაციო</a:t>
            </a:r>
            <a:r>
              <a:rPr spc="-45" dirty="0"/>
              <a:t> </a:t>
            </a:r>
            <a:r>
              <a:rPr spc="-5" dirty="0"/>
              <a:t>ფორმა</a:t>
            </a:r>
          </a:p>
        </p:txBody>
      </p:sp>
      <p:sp>
        <p:nvSpPr>
          <p:cNvPr id="5" name="object 5"/>
          <p:cNvSpPr/>
          <p:nvPr/>
        </p:nvSpPr>
        <p:spPr>
          <a:xfrm>
            <a:off x="1371600" y="3581399"/>
            <a:ext cx="8458200" cy="2769335"/>
          </a:xfrm>
          <a:custGeom>
            <a:avLst/>
            <a:gdLst/>
            <a:ahLst/>
            <a:cxnLst/>
            <a:rect l="l" t="t" r="r" b="b"/>
            <a:pathLst>
              <a:path w="10278110" h="2016760">
                <a:moveTo>
                  <a:pt x="10165715" y="0"/>
                </a:moveTo>
                <a:lnTo>
                  <a:pt x="112115" y="0"/>
                </a:lnTo>
                <a:lnTo>
                  <a:pt x="68478" y="8806"/>
                </a:lnTo>
                <a:lnTo>
                  <a:pt x="32840" y="32829"/>
                </a:lnTo>
                <a:lnTo>
                  <a:pt x="8811" y="68472"/>
                </a:lnTo>
                <a:lnTo>
                  <a:pt x="0" y="112140"/>
                </a:lnTo>
                <a:lnTo>
                  <a:pt x="0" y="1904111"/>
                </a:lnTo>
                <a:lnTo>
                  <a:pt x="8811" y="1947779"/>
                </a:lnTo>
                <a:lnTo>
                  <a:pt x="32840" y="1983422"/>
                </a:lnTo>
                <a:lnTo>
                  <a:pt x="68478" y="2007445"/>
                </a:lnTo>
                <a:lnTo>
                  <a:pt x="112115" y="2016252"/>
                </a:lnTo>
                <a:lnTo>
                  <a:pt x="10165715" y="2016252"/>
                </a:lnTo>
                <a:lnTo>
                  <a:pt x="10209383" y="2007445"/>
                </a:lnTo>
                <a:lnTo>
                  <a:pt x="10245026" y="1983422"/>
                </a:lnTo>
                <a:lnTo>
                  <a:pt x="10269049" y="1947779"/>
                </a:lnTo>
                <a:lnTo>
                  <a:pt x="10277856" y="1904111"/>
                </a:lnTo>
                <a:lnTo>
                  <a:pt x="10277856" y="112140"/>
                </a:lnTo>
                <a:lnTo>
                  <a:pt x="10269049" y="68472"/>
                </a:lnTo>
                <a:lnTo>
                  <a:pt x="10245026" y="32829"/>
                </a:lnTo>
                <a:lnTo>
                  <a:pt x="10209383" y="8806"/>
                </a:lnTo>
                <a:lnTo>
                  <a:pt x="10165715" y="0"/>
                </a:lnTo>
                <a:close/>
              </a:path>
            </a:pathLst>
          </a:cu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2392172" y="3675289"/>
            <a:ext cx="7170166" cy="25930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marR="5080" indent="-1524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DejaVu Sans"/>
                <a:cs typeface="DejaVu Sans"/>
              </a:rPr>
              <a:t>სისტემაში შესვლისას </a:t>
            </a:r>
            <a:r>
              <a:rPr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ejaVu Sans"/>
                <a:cs typeface="DejaVu Sans"/>
              </a:rPr>
              <a:t>პირის </a:t>
            </a:r>
            <a:r>
              <a:rPr sz="1800" b="1" spc="-5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DejaVu Sans"/>
                <a:cs typeface="DejaVu Sans"/>
              </a:rPr>
              <a:t>მონაცემები</a:t>
            </a:r>
            <a:r>
              <a:rPr sz="1800"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DejaVu Sans"/>
                <a:cs typeface="DejaVu Sans"/>
              </a:rPr>
              <a:t> </a:t>
            </a:r>
            <a:r>
              <a:rPr sz="1800" b="1" spc="-5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DejaVu Sans"/>
                <a:cs typeface="DejaVu Sans"/>
              </a:rPr>
              <a:t>ავტომატურად</a:t>
            </a:r>
            <a:r>
              <a:rPr sz="1800" b="1" spc="-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ejaVu Sans"/>
                <a:cs typeface="DejaVu Sans"/>
              </a:rPr>
              <a:t> </a:t>
            </a:r>
            <a:r>
              <a:rPr sz="1800" b="1" spc="-5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DejaVu Sans"/>
                <a:cs typeface="DejaVu Sans"/>
              </a:rPr>
              <a:t>შეივსება</a:t>
            </a:r>
            <a:r>
              <a:rPr sz="1800" b="1" spc="-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ejaVu Sans"/>
                <a:cs typeface="DejaVu Sans"/>
              </a:rPr>
              <a:t>:</a:t>
            </a:r>
            <a:endParaRPr sz="1800" b="1" spc="-5" dirty="0" smtClean="0">
              <a:solidFill>
                <a:schemeClr val="tx1">
                  <a:lumMod val="85000"/>
                  <a:lumOff val="15000"/>
                </a:schemeClr>
              </a:solidFill>
              <a:latin typeface="DejaVu Sans"/>
              <a:cs typeface="DejaVu Sans"/>
            </a:endParaRPr>
          </a:p>
          <a:p>
            <a:pPr marL="165100" marR="5080" indent="-152400">
              <a:lnSpc>
                <a:spcPct val="100000"/>
              </a:lnSpc>
              <a:spcBef>
                <a:spcPts val="100"/>
              </a:spcBef>
            </a:pPr>
            <a:endParaRPr lang="x-none" b="1" spc="-5" dirty="0">
              <a:solidFill>
                <a:schemeClr val="tx1">
                  <a:lumMod val="85000"/>
                  <a:lumOff val="15000"/>
                </a:schemeClr>
              </a:solidFill>
              <a:latin typeface="DejaVu Sans"/>
              <a:cs typeface="DejaVu Sans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a-G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მშობლის ან კანონიერი წარმომადგენლის პირადი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a-G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მშობლის ან კანონიერი წარმომადგენლის გვარი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a-G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მშობლის ან კანონიერი წარმომადგენლის სახელი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a-G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მშობლის ან კანონიერი წარმომადგენლის დაბადების თარიღი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a-G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მშობლის ან კანონიერი წარმომადგენლის ანგარიშის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a-G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ფაქტობრივი მისამართი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ka-GE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მობილური ტელეფონის ნომერი</a:t>
            </a:r>
          </a:p>
          <a:p>
            <a:pPr marL="165100" marR="5080" indent="-152400">
              <a:lnSpc>
                <a:spcPct val="100000"/>
              </a:lnSpc>
              <a:spcBef>
                <a:spcPts val="100"/>
              </a:spcBef>
            </a:pPr>
            <a:endParaRPr sz="1800" b="1" spc="-5" dirty="0">
              <a:solidFill>
                <a:schemeClr val="tx1">
                  <a:lumMod val="85000"/>
                  <a:lumOff val="15000"/>
                </a:schemeClr>
              </a:solidFill>
              <a:latin typeface="DejaVu Sans"/>
              <a:cs typeface="DejaVu San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68169"/>
            <a:ext cx="11430000" cy="260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8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/>
          <p:nvPr/>
        </p:nvSpPr>
        <p:spPr>
          <a:xfrm>
            <a:off x="795528" y="719577"/>
            <a:ext cx="10807191" cy="1812962"/>
          </a:xfrm>
          <a:custGeom>
            <a:avLst/>
            <a:gdLst/>
            <a:ahLst/>
            <a:cxnLst/>
            <a:rect l="l" t="t" r="r" b="b"/>
            <a:pathLst>
              <a:path w="10278110" h="2016760">
                <a:moveTo>
                  <a:pt x="10165715" y="0"/>
                </a:moveTo>
                <a:lnTo>
                  <a:pt x="112115" y="0"/>
                </a:lnTo>
                <a:lnTo>
                  <a:pt x="68478" y="8806"/>
                </a:lnTo>
                <a:lnTo>
                  <a:pt x="32840" y="32829"/>
                </a:lnTo>
                <a:lnTo>
                  <a:pt x="8811" y="68472"/>
                </a:lnTo>
                <a:lnTo>
                  <a:pt x="0" y="112140"/>
                </a:lnTo>
                <a:lnTo>
                  <a:pt x="0" y="1904111"/>
                </a:lnTo>
                <a:lnTo>
                  <a:pt x="8811" y="1947779"/>
                </a:lnTo>
                <a:lnTo>
                  <a:pt x="32840" y="1983422"/>
                </a:lnTo>
                <a:lnTo>
                  <a:pt x="68478" y="2007445"/>
                </a:lnTo>
                <a:lnTo>
                  <a:pt x="112115" y="2016252"/>
                </a:lnTo>
                <a:lnTo>
                  <a:pt x="10165715" y="2016252"/>
                </a:lnTo>
                <a:lnTo>
                  <a:pt x="10209383" y="2007445"/>
                </a:lnTo>
                <a:lnTo>
                  <a:pt x="10245026" y="1983422"/>
                </a:lnTo>
                <a:lnTo>
                  <a:pt x="10269049" y="1947779"/>
                </a:lnTo>
                <a:lnTo>
                  <a:pt x="10277856" y="1904111"/>
                </a:lnTo>
                <a:lnTo>
                  <a:pt x="10277856" y="112140"/>
                </a:lnTo>
                <a:lnTo>
                  <a:pt x="10269049" y="68472"/>
                </a:lnTo>
                <a:lnTo>
                  <a:pt x="10245026" y="32829"/>
                </a:lnTo>
                <a:lnTo>
                  <a:pt x="10209383" y="8806"/>
                </a:lnTo>
                <a:lnTo>
                  <a:pt x="10165715" y="0"/>
                </a:lnTo>
                <a:close/>
              </a:path>
            </a:pathLst>
          </a:custGeom>
          <a:solidFill>
            <a:srgbClr val="1876D2"/>
          </a:solidFill>
        </p:spPr>
        <p:txBody>
          <a:bodyPr wrap="square" lIns="0" tIns="0" rIns="0" bIns="0" rtlCol="0"/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lang="ka-GE" b="1" spc="-5" dirty="0" smtClean="0">
              <a:solidFill>
                <a:srgbClr val="FFFFFF"/>
              </a:solidFill>
              <a:latin typeface="DejaVu Sans"/>
              <a:cs typeface="DejaVu Sans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lang="ka-GE" b="1" spc="-5" dirty="0">
              <a:solidFill>
                <a:srgbClr val="FFFFFF"/>
              </a:solidFill>
              <a:latin typeface="DejaVu Sans"/>
              <a:cs typeface="DejaVu Sans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lang="ka-GE" b="1" spc="-5" dirty="0" smtClean="0">
              <a:solidFill>
                <a:srgbClr val="FFFFFF"/>
              </a:solidFill>
              <a:latin typeface="DejaVu Sans"/>
              <a:cs typeface="DejaVu Sans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ka-GE" b="1" spc="-5" dirty="0" smtClean="0">
                <a:solidFill>
                  <a:srgbClr val="FFFFFF"/>
                </a:solidFill>
                <a:latin typeface="DejaVu Sans"/>
                <a:cs typeface="DejaVu Sans"/>
              </a:rPr>
              <a:t>ბავშვ(ებ)ის </a:t>
            </a:r>
            <a:r>
              <a:rPr lang="ka-GE" b="1" spc="-5" dirty="0">
                <a:solidFill>
                  <a:srgbClr val="FFFFFF"/>
                </a:solidFill>
                <a:latin typeface="DejaVu Sans"/>
                <a:cs typeface="DejaVu Sans"/>
              </a:rPr>
              <a:t>განაცხადის რეგისრაცია განხორციელდება შესაბამის ღილაკზე დაჭერით</a:t>
            </a:r>
            <a:endParaRPr lang="ka-GE" dirty="0">
              <a:latin typeface="DejaVu Sans"/>
              <a:cs typeface="DejaVu San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702165" y="74422"/>
            <a:ext cx="11163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4471C4"/>
                </a:solidFill>
                <a:latin typeface="DejaVu Sans"/>
                <a:cs typeface="DejaVu Sans"/>
              </a:rPr>
              <a:t>ინსტრუქცია</a:t>
            </a:r>
            <a:endParaRPr sz="1400" dirty="0">
              <a:latin typeface="DejaVu Sans"/>
              <a:cs typeface="DejaVu Sans"/>
            </a:endParaRPr>
          </a:p>
        </p:txBody>
      </p:sp>
      <p:sp>
        <p:nvSpPr>
          <p:cNvPr id="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5247513" y="6495942"/>
            <a:ext cx="1751965" cy="251459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/>
              <a:t>სარეგისტრაციო</a:t>
            </a:r>
            <a:r>
              <a:rPr spc="-45" dirty="0"/>
              <a:t> </a:t>
            </a:r>
            <a:r>
              <a:rPr spc="-5" dirty="0"/>
              <a:t>ფორმა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05200"/>
            <a:ext cx="11506200" cy="128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02165" y="74422"/>
            <a:ext cx="11163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4471C4"/>
                </a:solidFill>
                <a:latin typeface="DejaVu Sans"/>
                <a:cs typeface="DejaVu Sans"/>
              </a:rPr>
              <a:t>ინსტრუქცია</a:t>
            </a:r>
            <a:endParaRPr sz="1400" dirty="0">
              <a:latin typeface="DejaVu Sans"/>
              <a:cs typeface="DejaVu Sans"/>
            </a:endParaRPr>
          </a:p>
        </p:txBody>
      </p:sp>
      <p:sp>
        <p:nvSpPr>
          <p:cNvPr id="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5247513" y="6495942"/>
            <a:ext cx="1751965" cy="251459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/>
              <a:t>სარეგისტრაციო</a:t>
            </a:r>
            <a:r>
              <a:rPr spc="-45" dirty="0"/>
              <a:t> </a:t>
            </a:r>
            <a:r>
              <a:rPr spc="-5" dirty="0"/>
              <a:t>ფორმა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4800853" cy="30353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638800" y="590658"/>
            <a:ext cx="6096000" cy="5429142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6830" marR="5080" indent="-24765">
              <a:lnSpc>
                <a:spcPct val="100000"/>
              </a:lnSpc>
              <a:spcBef>
                <a:spcPts val="100"/>
              </a:spcBef>
            </a:pPr>
            <a:endParaRPr lang="en-US" sz="1400" dirty="0" smtClean="0">
              <a:ln w="0"/>
              <a:solidFill>
                <a:schemeClr val="tx1">
                  <a:lumMod val="75000"/>
                  <a:lumOff val="25000"/>
                </a:schemeClr>
              </a:solidFill>
              <a:latin typeface="DejaVu Sans"/>
              <a:cs typeface="DejaVu Sans"/>
            </a:endParaRPr>
          </a:p>
          <a:p>
            <a:pPr marL="36830" marR="5080" indent="-24765">
              <a:lnSpc>
                <a:spcPct val="100000"/>
              </a:lnSpc>
              <a:spcBef>
                <a:spcPts val="100"/>
              </a:spcBef>
            </a:pPr>
            <a:endParaRPr lang="en-US" sz="1400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DejaVu Sans"/>
              <a:cs typeface="DejaVu Sans"/>
            </a:endParaRPr>
          </a:p>
          <a:p>
            <a:pPr marL="36830" marR="5080" indent="-24765">
              <a:lnSpc>
                <a:spcPct val="100000"/>
              </a:lnSpc>
              <a:spcBef>
                <a:spcPts val="100"/>
              </a:spcBef>
            </a:pPr>
            <a:r>
              <a:rPr lang="ka-GE" sz="1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DejaVu Sans"/>
                <a:cs typeface="DejaVu Sans"/>
              </a:rPr>
              <a:t>ბავშვის პირადი ნომრისა და გვარის შეყვანის შემდეგ მშობელი დააჭერს გადამოწმების ღილაკს და მოხდება მონაცემების გადამოწმება შემდეგი კრიტერიუმებით:</a:t>
            </a:r>
          </a:p>
          <a:p>
            <a:pPr marL="36830" marR="5080" indent="-24765">
              <a:lnSpc>
                <a:spcPct val="100000"/>
              </a:lnSpc>
              <a:spcBef>
                <a:spcPts val="100"/>
              </a:spcBef>
            </a:pPr>
            <a:endParaRPr lang="en-US" sz="1400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DejaVu Sans"/>
              <a:cs typeface="DejaVu Sans"/>
            </a:endParaRPr>
          </a:p>
          <a:p>
            <a:pPr marL="297815" marR="5080" indent="-28575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ka-GE" sz="1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DejaVu Sans"/>
                <a:cs typeface="DejaVu Sans"/>
              </a:rPr>
              <a:t>პირადი ნომრისა და გვარის შესაბამისობა</a:t>
            </a:r>
            <a:r>
              <a:rPr lang="en-US" sz="1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DejaVu Sans"/>
                <a:cs typeface="DejaVu Sans"/>
              </a:rPr>
              <a:t>;</a:t>
            </a:r>
          </a:p>
          <a:p>
            <a:pPr marL="297815" marR="5080" indent="-28575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ka-GE" sz="1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DejaVu Sans"/>
                <a:cs typeface="DejaVu Sans"/>
              </a:rPr>
              <a:t>ასაკი  (ასაკი არ უნდა აღემატებოდეს 17 წელს);</a:t>
            </a:r>
          </a:p>
          <a:p>
            <a:pPr marL="297815" marR="5080" indent="-28575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ka-GE" sz="1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DejaVu Sans"/>
                <a:cs typeface="DejaVu Sans"/>
              </a:rPr>
              <a:t>მოქალაქეობა; </a:t>
            </a:r>
          </a:p>
          <a:p>
            <a:pPr marL="297815" marR="5080" indent="-28575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ka-GE" sz="1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DejaVu Sans"/>
                <a:cs typeface="DejaVu Sans"/>
              </a:rPr>
              <a:t>გარდაცვალება;</a:t>
            </a:r>
          </a:p>
          <a:p>
            <a:pPr marL="297815" marR="5080" indent="-28575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ka-GE" sz="1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DejaVu Sans"/>
                <a:cs typeface="DejaVu Sans"/>
              </a:rPr>
              <a:t>საქართველოს ტერიტორიაზე ყოფნის ფაქტი (შედარდება საქართველოს შინაგან საქმეთა სამინისტროს მიერ წარმოებულ მონაცემთა ბაზასთან რეგისტრაციის დასრულების მომენტისთვის);</a:t>
            </a:r>
          </a:p>
          <a:p>
            <a:pPr marL="297815" marR="5080" indent="-28575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ka-GE" sz="1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DejaVu Sans"/>
                <a:cs typeface="DejaVu Sans"/>
              </a:rPr>
              <a:t>ხომ არ იმყოფება სახელმწიფო ზრუნვაში (გადამოწმდება ზრუნვის სააგენტოს მიერ წარმოებულ სახელმწიფო ზრუნვის ელექტრონულ მონაცემთა </a:t>
            </a:r>
            <a:r>
              <a:rPr lang="ka-GE" sz="140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DejaVu Sans"/>
                <a:cs typeface="DejaVu Sans"/>
              </a:rPr>
              <a:t>ბაზებთან).</a:t>
            </a:r>
            <a:endParaRPr lang="ka-GE" sz="1400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DejaVu Sans"/>
              <a:cs typeface="DejaVu Sans"/>
            </a:endParaRPr>
          </a:p>
          <a:p>
            <a:pPr marL="12065" marR="5080">
              <a:lnSpc>
                <a:spcPct val="100000"/>
              </a:lnSpc>
              <a:spcBef>
                <a:spcPts val="100"/>
              </a:spcBef>
            </a:pPr>
            <a:r>
              <a:rPr lang="ka-GE" sz="1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DejaVu Sans"/>
                <a:cs typeface="DejaVu Sans"/>
              </a:rPr>
              <a:t> </a:t>
            </a:r>
          </a:p>
          <a:p>
            <a:pPr marL="12065" marR="5080">
              <a:lnSpc>
                <a:spcPct val="100000"/>
              </a:lnSpc>
              <a:spcBef>
                <a:spcPts val="100"/>
              </a:spcBef>
            </a:pPr>
            <a:endParaRPr lang="ka-GE" sz="1400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DejaVu Sans"/>
              <a:cs typeface="DejaVu Sans"/>
            </a:endParaRPr>
          </a:p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ka-GE" sz="1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DejaVu Sans"/>
                <a:cs typeface="DejaVu Sans"/>
              </a:rPr>
              <a:t>ჩამოთვლილი შემთხვევების გადამოწმებისას, თუ მონაცემები ვერ </a:t>
            </a:r>
            <a:r>
              <a:rPr lang="ka-GE" sz="140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DejaVu Sans"/>
                <a:cs typeface="DejaVu Sans"/>
              </a:rPr>
              <a:t>დააკმაყოფილებს რეგისტრაციისთვის </a:t>
            </a:r>
            <a:r>
              <a:rPr lang="ka-GE" sz="1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DejaVu Sans"/>
                <a:cs typeface="DejaVu Sans"/>
              </a:rPr>
              <a:t>საჭირო პირობებს, პროცესი შეწყდება.</a:t>
            </a:r>
          </a:p>
          <a:p>
            <a:pPr marL="36830" marR="5080" indent="-24765">
              <a:lnSpc>
                <a:spcPct val="100000"/>
              </a:lnSpc>
              <a:spcBef>
                <a:spcPts val="100"/>
              </a:spcBef>
            </a:pPr>
            <a:endParaRPr lang="en-US" sz="1400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DejaVu Sans"/>
              <a:cs typeface="DejaVu Sans"/>
            </a:endParaRPr>
          </a:p>
          <a:p>
            <a:pPr marL="36830" marR="5080" indent="-24765">
              <a:lnSpc>
                <a:spcPct val="100000"/>
              </a:lnSpc>
              <a:spcBef>
                <a:spcPts val="100"/>
              </a:spcBef>
            </a:pPr>
            <a:endParaRPr lang="ka-GE" sz="1400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DejaVu Sans"/>
              <a:cs typeface="DejaVu Sans"/>
            </a:endParaRPr>
          </a:p>
          <a:p>
            <a:pPr algn="ctr"/>
            <a:endParaRPr lang="en-US" sz="1400" dirty="0">
              <a:ln w="0"/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19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85800" y="4495800"/>
            <a:ext cx="10132695" cy="13716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6830" marR="5080" indent="-24765">
              <a:lnSpc>
                <a:spcPct val="100000"/>
              </a:lnSpc>
              <a:spcBef>
                <a:spcPts val="100"/>
              </a:spcBef>
            </a:pPr>
            <a:r>
              <a:rPr lang="ka-G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ejaVu Sans"/>
                <a:cs typeface="DejaVu Sans"/>
              </a:rPr>
              <a:t>რეგისტრაციის ღილაკზე დაჭერით, განაცხადი გაიგზავნება სოციალური მომსახურების სააგენტოში და მშობლის რეგისტრაციის ინტერფეისზე ცხრილში გამოჩნდება ბავშვის მონაცემები</a:t>
            </a:r>
          </a:p>
          <a:p>
            <a:pPr marL="297815" marR="5080" indent="-28575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DejaVu Sans"/>
              <a:cs typeface="DejaVu San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702165" y="74422"/>
            <a:ext cx="11163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4471C4"/>
                </a:solidFill>
                <a:latin typeface="DejaVu Sans"/>
                <a:cs typeface="DejaVu Sans"/>
              </a:rPr>
              <a:t>ინსტრუქცია</a:t>
            </a:r>
            <a:endParaRPr sz="1400" dirty="0">
              <a:latin typeface="DejaVu Sans"/>
              <a:cs typeface="DejaVu Sans"/>
            </a:endParaRPr>
          </a:p>
        </p:txBody>
      </p:sp>
      <p:sp>
        <p:nvSpPr>
          <p:cNvPr id="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5247513" y="6495942"/>
            <a:ext cx="1751965" cy="251459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/>
              <a:t>სარეგისტრაციო</a:t>
            </a:r>
            <a:r>
              <a:rPr spc="-45" dirty="0"/>
              <a:t> </a:t>
            </a:r>
            <a:r>
              <a:rPr spc="-5" dirty="0"/>
              <a:t>ფორმა</a:t>
            </a:r>
          </a:p>
        </p:txBody>
      </p:sp>
      <p:sp>
        <p:nvSpPr>
          <p:cNvPr id="5" name="object 6"/>
          <p:cNvSpPr/>
          <p:nvPr/>
        </p:nvSpPr>
        <p:spPr>
          <a:xfrm>
            <a:off x="6705600" y="2057402"/>
            <a:ext cx="4876800" cy="914398"/>
          </a:xfrm>
          <a:custGeom>
            <a:avLst/>
            <a:gdLst/>
            <a:ahLst/>
            <a:cxnLst/>
            <a:rect l="l" t="t" r="r" b="b"/>
            <a:pathLst>
              <a:path w="5826759" h="1856739">
                <a:moveTo>
                  <a:pt x="5616574" y="0"/>
                </a:moveTo>
                <a:lnTo>
                  <a:pt x="209676" y="0"/>
                </a:lnTo>
                <a:lnTo>
                  <a:pt x="161592" y="5536"/>
                </a:lnTo>
                <a:lnTo>
                  <a:pt x="117456" y="21307"/>
                </a:lnTo>
                <a:lnTo>
                  <a:pt x="78525" y="46056"/>
                </a:lnTo>
                <a:lnTo>
                  <a:pt x="46056" y="78525"/>
                </a:lnTo>
                <a:lnTo>
                  <a:pt x="21307" y="117456"/>
                </a:lnTo>
                <a:lnTo>
                  <a:pt x="5536" y="161592"/>
                </a:lnTo>
                <a:lnTo>
                  <a:pt x="0" y="209676"/>
                </a:lnTo>
                <a:lnTo>
                  <a:pt x="0" y="1646554"/>
                </a:lnTo>
                <a:lnTo>
                  <a:pt x="5536" y="1694639"/>
                </a:lnTo>
                <a:lnTo>
                  <a:pt x="21307" y="1738775"/>
                </a:lnTo>
                <a:lnTo>
                  <a:pt x="46056" y="1777706"/>
                </a:lnTo>
                <a:lnTo>
                  <a:pt x="78525" y="1810175"/>
                </a:lnTo>
                <a:lnTo>
                  <a:pt x="117456" y="1834924"/>
                </a:lnTo>
                <a:lnTo>
                  <a:pt x="161592" y="1850695"/>
                </a:lnTo>
                <a:lnTo>
                  <a:pt x="209676" y="1856231"/>
                </a:lnTo>
                <a:lnTo>
                  <a:pt x="5616574" y="1856231"/>
                </a:lnTo>
                <a:lnTo>
                  <a:pt x="5664659" y="1850695"/>
                </a:lnTo>
                <a:lnTo>
                  <a:pt x="5708795" y="1834924"/>
                </a:lnTo>
                <a:lnTo>
                  <a:pt x="5747726" y="1810175"/>
                </a:lnTo>
                <a:lnTo>
                  <a:pt x="5780195" y="1777706"/>
                </a:lnTo>
                <a:lnTo>
                  <a:pt x="5804944" y="1738775"/>
                </a:lnTo>
                <a:lnTo>
                  <a:pt x="5820715" y="1694639"/>
                </a:lnTo>
                <a:lnTo>
                  <a:pt x="5826251" y="1646554"/>
                </a:lnTo>
                <a:lnTo>
                  <a:pt x="5826251" y="209676"/>
                </a:lnTo>
                <a:lnTo>
                  <a:pt x="5820715" y="161592"/>
                </a:lnTo>
                <a:lnTo>
                  <a:pt x="5804944" y="117456"/>
                </a:lnTo>
                <a:lnTo>
                  <a:pt x="5780195" y="78525"/>
                </a:lnTo>
                <a:lnTo>
                  <a:pt x="5747726" y="46056"/>
                </a:lnTo>
                <a:lnTo>
                  <a:pt x="5708795" y="21307"/>
                </a:lnTo>
                <a:lnTo>
                  <a:pt x="5664659" y="5536"/>
                </a:lnTo>
                <a:lnTo>
                  <a:pt x="5616574" y="0"/>
                </a:lnTo>
                <a:close/>
              </a:path>
            </a:pathLst>
          </a:custGeom>
          <a:solidFill>
            <a:srgbClr val="1876D2"/>
          </a:solidFill>
        </p:spPr>
        <p:txBody>
          <a:bodyPr wrap="square" lIns="0" tIns="0" rIns="0" bIns="0" rtlCol="0"/>
          <a:lstStyle/>
          <a:p>
            <a:pPr marL="36830" marR="5080" indent="-24765" algn="just">
              <a:lnSpc>
                <a:spcPct val="100000"/>
              </a:lnSpc>
              <a:spcBef>
                <a:spcPts val="100"/>
              </a:spcBef>
            </a:pPr>
            <a:endParaRPr lang="en-US" sz="1700" b="1" dirty="0" smtClean="0">
              <a:solidFill>
                <a:srgbClr val="FFFFFF"/>
              </a:solidFill>
              <a:latin typeface="DejaVu Sans"/>
              <a:cs typeface="DejaVu Sans"/>
            </a:endParaRPr>
          </a:p>
          <a:p>
            <a:pPr marL="36830" marR="5080" indent="-24765" algn="ctr">
              <a:lnSpc>
                <a:spcPct val="100000"/>
              </a:lnSpc>
              <a:spcBef>
                <a:spcPts val="100"/>
              </a:spcBef>
            </a:pPr>
            <a:r>
              <a:rPr lang="ka-GE" sz="1700" b="1" dirty="0" smtClean="0">
                <a:solidFill>
                  <a:srgbClr val="FFFFFF"/>
                </a:solidFill>
                <a:latin typeface="DejaVu Sans"/>
                <a:cs typeface="DejaVu Sans"/>
              </a:rPr>
              <a:t>"</a:t>
            </a:r>
            <a:r>
              <a:rPr lang="ka-GE" sz="1700" b="1" dirty="0">
                <a:solidFill>
                  <a:srgbClr val="FFFFFF"/>
                </a:solidFill>
                <a:latin typeface="DejaVu Sans"/>
                <a:cs typeface="DejaVu Sans"/>
              </a:rPr>
              <a:t>რეგისტრაციის დასასრულებლად დააჭირეთ „რეგისტრაციის ღილაკს</a:t>
            </a:r>
            <a:r>
              <a:rPr lang="ka-GE" sz="1700" b="1" dirty="0" smtClean="0">
                <a:solidFill>
                  <a:srgbClr val="FFFFFF"/>
                </a:solidFill>
                <a:latin typeface="DejaVu Sans"/>
                <a:cs typeface="DejaVu Sans"/>
              </a:rPr>
              <a:t>"“</a:t>
            </a:r>
            <a:endParaRPr lang="en-US" sz="1700" b="1" dirty="0" smtClean="0">
              <a:solidFill>
                <a:srgbClr val="FFFFFF"/>
              </a:solidFill>
              <a:latin typeface="DejaVu Sans"/>
              <a:cs typeface="DejaVu Sans"/>
            </a:endParaRPr>
          </a:p>
          <a:p>
            <a:pPr marL="36830" marR="5080" indent="-24765">
              <a:lnSpc>
                <a:spcPct val="100000"/>
              </a:lnSpc>
              <a:spcBef>
                <a:spcPts val="100"/>
              </a:spcBef>
            </a:pPr>
            <a:endParaRPr lang="en-US" b="1" dirty="0" smtClean="0">
              <a:solidFill>
                <a:srgbClr val="FFFFFF"/>
              </a:solidFill>
              <a:latin typeface="DejaVu Sans"/>
              <a:cs typeface="DejaVu Sans"/>
            </a:endParaRPr>
          </a:p>
          <a:p>
            <a:pPr marL="36830" marR="5080" indent="-24765">
              <a:lnSpc>
                <a:spcPct val="100000"/>
              </a:lnSpc>
              <a:spcBef>
                <a:spcPts val="100"/>
              </a:spcBef>
            </a:pPr>
            <a:endParaRPr lang="ka-GE" dirty="0">
              <a:latin typeface="DejaVu Sans"/>
              <a:cs typeface="DejaVu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05600" y="714430"/>
            <a:ext cx="4876800" cy="1219200"/>
          </a:xfrm>
          <a:custGeom>
            <a:avLst/>
            <a:gdLst/>
            <a:ahLst/>
            <a:cxnLst/>
            <a:rect l="l" t="t" r="r" b="b"/>
            <a:pathLst>
              <a:path w="5826759" h="1856739">
                <a:moveTo>
                  <a:pt x="5616574" y="0"/>
                </a:moveTo>
                <a:lnTo>
                  <a:pt x="209676" y="0"/>
                </a:lnTo>
                <a:lnTo>
                  <a:pt x="161592" y="5536"/>
                </a:lnTo>
                <a:lnTo>
                  <a:pt x="117456" y="21307"/>
                </a:lnTo>
                <a:lnTo>
                  <a:pt x="78525" y="46056"/>
                </a:lnTo>
                <a:lnTo>
                  <a:pt x="46056" y="78525"/>
                </a:lnTo>
                <a:lnTo>
                  <a:pt x="21307" y="117456"/>
                </a:lnTo>
                <a:lnTo>
                  <a:pt x="5536" y="161592"/>
                </a:lnTo>
                <a:lnTo>
                  <a:pt x="0" y="209676"/>
                </a:lnTo>
                <a:lnTo>
                  <a:pt x="0" y="1646554"/>
                </a:lnTo>
                <a:lnTo>
                  <a:pt x="5536" y="1694639"/>
                </a:lnTo>
                <a:lnTo>
                  <a:pt x="21307" y="1738775"/>
                </a:lnTo>
                <a:lnTo>
                  <a:pt x="46056" y="1777706"/>
                </a:lnTo>
                <a:lnTo>
                  <a:pt x="78525" y="1810175"/>
                </a:lnTo>
                <a:lnTo>
                  <a:pt x="117456" y="1834924"/>
                </a:lnTo>
                <a:lnTo>
                  <a:pt x="161592" y="1850695"/>
                </a:lnTo>
                <a:lnTo>
                  <a:pt x="209676" y="1856231"/>
                </a:lnTo>
                <a:lnTo>
                  <a:pt x="5616574" y="1856231"/>
                </a:lnTo>
                <a:lnTo>
                  <a:pt x="5664659" y="1850695"/>
                </a:lnTo>
                <a:lnTo>
                  <a:pt x="5708795" y="1834924"/>
                </a:lnTo>
                <a:lnTo>
                  <a:pt x="5747726" y="1810175"/>
                </a:lnTo>
                <a:lnTo>
                  <a:pt x="5780195" y="1777706"/>
                </a:lnTo>
                <a:lnTo>
                  <a:pt x="5804944" y="1738775"/>
                </a:lnTo>
                <a:lnTo>
                  <a:pt x="5820715" y="1694639"/>
                </a:lnTo>
                <a:lnTo>
                  <a:pt x="5826251" y="1646554"/>
                </a:lnTo>
                <a:lnTo>
                  <a:pt x="5826251" y="209676"/>
                </a:lnTo>
                <a:lnTo>
                  <a:pt x="5820715" y="161592"/>
                </a:lnTo>
                <a:lnTo>
                  <a:pt x="5804944" y="117456"/>
                </a:lnTo>
                <a:lnTo>
                  <a:pt x="5780195" y="78525"/>
                </a:lnTo>
                <a:lnTo>
                  <a:pt x="5747726" y="46056"/>
                </a:lnTo>
                <a:lnTo>
                  <a:pt x="5708795" y="21307"/>
                </a:lnTo>
                <a:lnTo>
                  <a:pt x="5664659" y="5536"/>
                </a:lnTo>
                <a:lnTo>
                  <a:pt x="5616574" y="0"/>
                </a:lnTo>
                <a:close/>
              </a:path>
            </a:pathLst>
          </a:custGeom>
          <a:solidFill>
            <a:srgbClr val="1876D2"/>
          </a:solidFill>
        </p:spPr>
        <p:txBody>
          <a:bodyPr wrap="square" lIns="0" tIns="0" rIns="0" bIns="0" rtlCol="0"/>
          <a:lstStyle/>
          <a:p>
            <a:pPr marL="36830" marR="5080" indent="-24765" algn="just">
              <a:lnSpc>
                <a:spcPct val="100000"/>
              </a:lnSpc>
              <a:spcBef>
                <a:spcPts val="100"/>
              </a:spcBef>
            </a:pPr>
            <a:endParaRPr lang="en-US" b="1" dirty="0" smtClean="0">
              <a:solidFill>
                <a:srgbClr val="FFFFFF"/>
              </a:solidFill>
              <a:latin typeface="DejaVu Sans"/>
              <a:cs typeface="DejaVu Sans"/>
            </a:endParaRPr>
          </a:p>
          <a:p>
            <a:pPr marL="36830" marR="5080" indent="-24765" algn="ctr">
              <a:lnSpc>
                <a:spcPct val="100000"/>
              </a:lnSpc>
              <a:spcBef>
                <a:spcPts val="100"/>
              </a:spcBef>
            </a:pPr>
            <a:r>
              <a:rPr lang="ka-GE" b="1" dirty="0" smtClean="0">
                <a:solidFill>
                  <a:srgbClr val="FFFFFF"/>
                </a:solidFill>
                <a:latin typeface="DejaVu Sans"/>
                <a:cs typeface="DejaVu Sans"/>
              </a:rPr>
              <a:t>თუ </a:t>
            </a:r>
            <a:r>
              <a:rPr lang="ka-GE" b="1" dirty="0">
                <a:solidFill>
                  <a:srgbClr val="FFFFFF"/>
                </a:solidFill>
                <a:latin typeface="DejaVu Sans"/>
                <a:cs typeface="DejaVu Sans"/>
              </a:rPr>
              <a:t>დადასტურდა მშობლის და ბავშვის კავშირი, გამოვა </a:t>
            </a:r>
            <a:r>
              <a:rPr lang="ka-GE" b="1" dirty="0" smtClean="0">
                <a:solidFill>
                  <a:srgbClr val="FFFFFF"/>
                </a:solidFill>
                <a:latin typeface="DejaVu Sans"/>
                <a:cs typeface="DejaVu Sans"/>
              </a:rPr>
              <a:t>შეტყობინება</a:t>
            </a:r>
            <a:endParaRPr lang="en-US" b="1" dirty="0" smtClean="0">
              <a:solidFill>
                <a:srgbClr val="FFFFFF"/>
              </a:solidFill>
              <a:latin typeface="DejaVu Sans"/>
              <a:cs typeface="DejaVu Sans"/>
            </a:endParaRPr>
          </a:p>
          <a:p>
            <a:pPr marL="36830" marR="5080" indent="-24765">
              <a:lnSpc>
                <a:spcPct val="100000"/>
              </a:lnSpc>
              <a:spcBef>
                <a:spcPts val="100"/>
              </a:spcBef>
            </a:pPr>
            <a:endParaRPr lang="en-US" b="1" dirty="0" smtClean="0">
              <a:solidFill>
                <a:srgbClr val="FFFFFF"/>
              </a:solidFill>
              <a:latin typeface="DejaVu Sans"/>
              <a:cs typeface="DejaVu Sans"/>
            </a:endParaRPr>
          </a:p>
          <a:p>
            <a:pPr marL="36830" marR="5080" indent="-24765">
              <a:lnSpc>
                <a:spcPct val="100000"/>
              </a:lnSpc>
              <a:spcBef>
                <a:spcPts val="100"/>
              </a:spcBef>
            </a:pPr>
            <a:endParaRPr lang="ka-GE" dirty="0">
              <a:latin typeface="DejaVu Sans"/>
              <a:cs typeface="DejaVu San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5950"/>
            <a:ext cx="5282947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2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02165" y="74422"/>
            <a:ext cx="11163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4471C4"/>
                </a:solidFill>
                <a:latin typeface="DejaVu Sans"/>
                <a:cs typeface="DejaVu Sans"/>
              </a:rPr>
              <a:t>ინსტრუქცია</a:t>
            </a:r>
            <a:endParaRPr sz="1400" dirty="0">
              <a:latin typeface="DejaVu Sans"/>
              <a:cs typeface="DejaVu Sans"/>
            </a:endParaRPr>
          </a:p>
        </p:txBody>
      </p:sp>
      <p:sp>
        <p:nvSpPr>
          <p:cNvPr id="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5247513" y="6495942"/>
            <a:ext cx="1751965" cy="251459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/>
              <a:t>სარეგისტრაციო</a:t>
            </a:r>
            <a:r>
              <a:rPr spc="-45" dirty="0"/>
              <a:t> </a:t>
            </a:r>
            <a:r>
              <a:rPr spc="-5" dirty="0"/>
              <a:t>ფორმა</a:t>
            </a:r>
          </a:p>
        </p:txBody>
      </p:sp>
      <p:sp>
        <p:nvSpPr>
          <p:cNvPr id="6" name="object 6"/>
          <p:cNvSpPr/>
          <p:nvPr/>
        </p:nvSpPr>
        <p:spPr>
          <a:xfrm>
            <a:off x="6705600" y="714430"/>
            <a:ext cx="4876800" cy="1219200"/>
          </a:xfrm>
          <a:custGeom>
            <a:avLst/>
            <a:gdLst/>
            <a:ahLst/>
            <a:cxnLst/>
            <a:rect l="l" t="t" r="r" b="b"/>
            <a:pathLst>
              <a:path w="5826759" h="1856739">
                <a:moveTo>
                  <a:pt x="5616574" y="0"/>
                </a:moveTo>
                <a:lnTo>
                  <a:pt x="209676" y="0"/>
                </a:lnTo>
                <a:lnTo>
                  <a:pt x="161592" y="5536"/>
                </a:lnTo>
                <a:lnTo>
                  <a:pt x="117456" y="21307"/>
                </a:lnTo>
                <a:lnTo>
                  <a:pt x="78525" y="46056"/>
                </a:lnTo>
                <a:lnTo>
                  <a:pt x="46056" y="78525"/>
                </a:lnTo>
                <a:lnTo>
                  <a:pt x="21307" y="117456"/>
                </a:lnTo>
                <a:lnTo>
                  <a:pt x="5536" y="161592"/>
                </a:lnTo>
                <a:lnTo>
                  <a:pt x="0" y="209676"/>
                </a:lnTo>
                <a:lnTo>
                  <a:pt x="0" y="1646554"/>
                </a:lnTo>
                <a:lnTo>
                  <a:pt x="5536" y="1694639"/>
                </a:lnTo>
                <a:lnTo>
                  <a:pt x="21307" y="1738775"/>
                </a:lnTo>
                <a:lnTo>
                  <a:pt x="46056" y="1777706"/>
                </a:lnTo>
                <a:lnTo>
                  <a:pt x="78525" y="1810175"/>
                </a:lnTo>
                <a:lnTo>
                  <a:pt x="117456" y="1834924"/>
                </a:lnTo>
                <a:lnTo>
                  <a:pt x="161592" y="1850695"/>
                </a:lnTo>
                <a:lnTo>
                  <a:pt x="209676" y="1856231"/>
                </a:lnTo>
                <a:lnTo>
                  <a:pt x="5616574" y="1856231"/>
                </a:lnTo>
                <a:lnTo>
                  <a:pt x="5664659" y="1850695"/>
                </a:lnTo>
                <a:lnTo>
                  <a:pt x="5708795" y="1834924"/>
                </a:lnTo>
                <a:lnTo>
                  <a:pt x="5747726" y="1810175"/>
                </a:lnTo>
                <a:lnTo>
                  <a:pt x="5780195" y="1777706"/>
                </a:lnTo>
                <a:lnTo>
                  <a:pt x="5804944" y="1738775"/>
                </a:lnTo>
                <a:lnTo>
                  <a:pt x="5820715" y="1694639"/>
                </a:lnTo>
                <a:lnTo>
                  <a:pt x="5826251" y="1646554"/>
                </a:lnTo>
                <a:lnTo>
                  <a:pt x="5826251" y="209676"/>
                </a:lnTo>
                <a:lnTo>
                  <a:pt x="5820715" y="161592"/>
                </a:lnTo>
                <a:lnTo>
                  <a:pt x="5804944" y="117456"/>
                </a:lnTo>
                <a:lnTo>
                  <a:pt x="5780195" y="78525"/>
                </a:lnTo>
                <a:lnTo>
                  <a:pt x="5747726" y="46056"/>
                </a:lnTo>
                <a:lnTo>
                  <a:pt x="5708795" y="21307"/>
                </a:lnTo>
                <a:lnTo>
                  <a:pt x="5664659" y="5536"/>
                </a:lnTo>
                <a:lnTo>
                  <a:pt x="5616574" y="0"/>
                </a:lnTo>
                <a:close/>
              </a:path>
            </a:pathLst>
          </a:custGeom>
          <a:solidFill>
            <a:srgbClr val="1876D2"/>
          </a:solidFill>
        </p:spPr>
        <p:txBody>
          <a:bodyPr wrap="square" lIns="0" tIns="0" rIns="0" bIns="0" rtlCol="0"/>
          <a:lstStyle/>
          <a:p>
            <a:pPr marL="36830" marR="5080" indent="-24765" algn="just">
              <a:lnSpc>
                <a:spcPct val="100000"/>
              </a:lnSpc>
              <a:spcBef>
                <a:spcPts val="100"/>
              </a:spcBef>
            </a:pPr>
            <a:endParaRPr lang="en-US" b="1" dirty="0" smtClean="0">
              <a:solidFill>
                <a:srgbClr val="FFFFFF"/>
              </a:solidFill>
              <a:latin typeface="DejaVu Sans"/>
              <a:cs typeface="DejaVu Sans"/>
            </a:endParaRPr>
          </a:p>
          <a:p>
            <a:pPr marL="36830" marR="5080" indent="-24765" algn="ctr">
              <a:lnSpc>
                <a:spcPct val="100000"/>
              </a:lnSpc>
              <a:spcBef>
                <a:spcPts val="100"/>
              </a:spcBef>
            </a:pPr>
            <a:r>
              <a:rPr lang="ka-GE" b="1" dirty="0" smtClean="0">
                <a:solidFill>
                  <a:srgbClr val="FFFFFF"/>
                </a:solidFill>
                <a:latin typeface="DejaVu Sans"/>
                <a:cs typeface="DejaVu Sans"/>
              </a:rPr>
              <a:t>თუ არ დადასტურდა </a:t>
            </a:r>
            <a:r>
              <a:rPr lang="ka-GE" b="1" dirty="0">
                <a:solidFill>
                  <a:srgbClr val="FFFFFF"/>
                </a:solidFill>
                <a:latin typeface="DejaVu Sans"/>
                <a:cs typeface="DejaVu Sans"/>
              </a:rPr>
              <a:t>მშობლის და ბავშვის კავშირი, გამოვა </a:t>
            </a:r>
            <a:r>
              <a:rPr lang="ka-GE" b="1" dirty="0" smtClean="0">
                <a:solidFill>
                  <a:srgbClr val="FFFFFF"/>
                </a:solidFill>
                <a:latin typeface="DejaVu Sans"/>
                <a:cs typeface="DejaVu Sans"/>
              </a:rPr>
              <a:t>შეტყობინება</a:t>
            </a:r>
            <a:endParaRPr lang="en-US" b="1" dirty="0" smtClean="0">
              <a:solidFill>
                <a:srgbClr val="FFFFFF"/>
              </a:solidFill>
              <a:latin typeface="DejaVu Sans"/>
              <a:cs typeface="DejaVu Sans"/>
            </a:endParaRPr>
          </a:p>
          <a:p>
            <a:pPr marL="36830" marR="5080" indent="-24765">
              <a:lnSpc>
                <a:spcPct val="100000"/>
              </a:lnSpc>
              <a:spcBef>
                <a:spcPts val="100"/>
              </a:spcBef>
            </a:pPr>
            <a:endParaRPr lang="en-US" b="1" dirty="0" smtClean="0">
              <a:solidFill>
                <a:srgbClr val="FFFFFF"/>
              </a:solidFill>
              <a:latin typeface="DejaVu Sans"/>
              <a:cs typeface="DejaVu Sans"/>
            </a:endParaRPr>
          </a:p>
          <a:p>
            <a:pPr marL="36830" marR="5080" indent="-24765">
              <a:lnSpc>
                <a:spcPct val="100000"/>
              </a:lnSpc>
              <a:spcBef>
                <a:spcPts val="100"/>
              </a:spcBef>
            </a:pPr>
            <a:endParaRPr lang="ka-GE" dirty="0">
              <a:latin typeface="DejaVu Sans"/>
              <a:cs typeface="DejaVu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5451394" cy="54102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729984" y="2322051"/>
            <a:ext cx="4800600" cy="152400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„გთხოვთ </a:t>
            </a:r>
            <a:r>
              <a:rPr lang="ka-G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ატვირთოთ ბავშვის დაბადების </a:t>
            </a:r>
            <a:r>
              <a:rPr lang="ka-G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მოწმობა, მშობლის ან კანონიერი წარმომადგენლის  </a:t>
            </a:r>
            <a:r>
              <a:rPr lang="ka-GE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დამადასტურებელი დოკუმენტები და დააჭიროთ რეგისტრაციის </a:t>
            </a:r>
            <a:r>
              <a:rPr lang="ka-G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ღილაკს“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9984" y="4715242"/>
            <a:ext cx="4917902" cy="85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" marR="5080" indent="-24765">
              <a:lnSpc>
                <a:spcPct val="100000"/>
              </a:lnSpc>
              <a:spcBef>
                <a:spcPts val="100"/>
              </a:spcBef>
            </a:pPr>
            <a:r>
              <a:rPr lang="ka-GE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ejaVu Sans"/>
                <a:cs typeface="DejaVu Sans"/>
              </a:rPr>
              <a:t>მშობლის ან კანონიერი წარმომადგენელის მიერ </a:t>
            </a:r>
            <a:endParaRPr lang="ka-GE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DejaVu Sans"/>
              <a:cs typeface="DejaVu Sans"/>
            </a:endParaRPr>
          </a:p>
          <a:p>
            <a:pPr marL="36830" marR="5080" indent="-24765">
              <a:lnSpc>
                <a:spcPct val="100000"/>
              </a:lnSpc>
              <a:spcBef>
                <a:spcPts val="100"/>
              </a:spcBef>
            </a:pPr>
            <a:r>
              <a:rPr lang="ka-GE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ejaVu Sans"/>
                <a:cs typeface="DejaVu Sans"/>
              </a:rPr>
              <a:t>უნდა </a:t>
            </a:r>
            <a:r>
              <a:rPr lang="ka-GE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ejaVu Sans"/>
                <a:cs typeface="DejaVu Sans"/>
              </a:rPr>
              <a:t>მოხდეს იმდენი ბავშვის დამატება რამდენი </a:t>
            </a:r>
            <a:endParaRPr lang="ka-GE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DejaVu Sans"/>
              <a:cs typeface="DejaVu Sans"/>
            </a:endParaRPr>
          </a:p>
          <a:p>
            <a:pPr marL="36830" marR="5080" indent="-24765">
              <a:lnSpc>
                <a:spcPct val="100000"/>
              </a:lnSpc>
              <a:spcBef>
                <a:spcPts val="100"/>
              </a:spcBef>
            </a:pPr>
            <a:r>
              <a:rPr lang="ka-GE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ejaVu Sans"/>
                <a:cs typeface="DejaVu Sans"/>
              </a:rPr>
              <a:t>18 </a:t>
            </a:r>
            <a:r>
              <a:rPr lang="ka-GE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ejaVu Sans"/>
                <a:cs typeface="DejaVu Sans"/>
              </a:rPr>
              <a:t>წლამდე ბავშვიც ჰყავს.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23299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02165" y="74422"/>
            <a:ext cx="11163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4471C4"/>
                </a:solidFill>
                <a:latin typeface="DejaVu Sans"/>
                <a:cs typeface="DejaVu Sans"/>
              </a:rPr>
              <a:t>ინსტრუქცია</a:t>
            </a:r>
            <a:endParaRPr sz="1400" dirty="0">
              <a:latin typeface="DejaVu Sans"/>
              <a:cs typeface="DejaVu Sans"/>
            </a:endParaRPr>
          </a:p>
        </p:txBody>
      </p:sp>
      <p:sp>
        <p:nvSpPr>
          <p:cNvPr id="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5247513" y="6495942"/>
            <a:ext cx="1751965" cy="251459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/>
              <a:t>სარეგისტრაციო</a:t>
            </a:r>
            <a:r>
              <a:rPr spc="-45" dirty="0"/>
              <a:t> </a:t>
            </a:r>
            <a:r>
              <a:rPr spc="-5" dirty="0"/>
              <a:t>ფორმა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78" y="591041"/>
            <a:ext cx="10969633" cy="325872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90600" y="4114800"/>
            <a:ext cx="10134600" cy="167640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7815" marR="5080" indent="-28575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ka-G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ejaVu Sans"/>
                <a:cs typeface="DejaVu Sans"/>
              </a:rPr>
              <a:t>დამატებული ბავშვების წაშლა ან რედაქტირება არ განხორციელდება, </a:t>
            </a:r>
            <a:r>
              <a:rPr lang="ka-G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ejaVu Sans"/>
                <a:cs typeface="DejaVu Sans"/>
              </a:rPr>
              <a:t>შესაძლებელია ფაილების ატვირთვა, ან ჩანაცვლება სააგენტოს მხრიდან გადაწყვეტილების მიღებამდე. </a:t>
            </a:r>
            <a:endPara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DejaVu Sans"/>
              <a:cs typeface="DejaVu Sans"/>
            </a:endParaRPr>
          </a:p>
          <a:p>
            <a:pPr marL="297815" marR="5080" indent="-285750" algn="just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ka-G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ejaVu Sans"/>
                <a:cs typeface="DejaVu Sans"/>
              </a:rPr>
              <a:t>შესაძლებელია </a:t>
            </a:r>
            <a:r>
              <a:rPr lang="ka-G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ejaVu Sans"/>
                <a:cs typeface="DejaVu Sans"/>
              </a:rPr>
              <a:t>ბავშვის დამატება. თუ მშობელს 3 ბავშვი ჰყავს და პირველ ჯერზე მხოლოდ 2 ის რეგისტრაცია განახორციელა. მას შეეძლება რეგისტრაციით განსაზღვრულ ვადაში დაარეგისტრიროს მესამე ბავშვიც</a:t>
            </a:r>
            <a:endParaRPr lang="ka-GE" sz="1600" dirty="0">
              <a:solidFill>
                <a:schemeClr val="tx1">
                  <a:lumMod val="75000"/>
                  <a:lumOff val="25000"/>
                </a:schemeClr>
              </a:solidFill>
              <a:latin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9056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02165" y="74422"/>
            <a:ext cx="11163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4471C4"/>
                </a:solidFill>
                <a:latin typeface="DejaVu Sans"/>
                <a:cs typeface="DejaVu Sans"/>
              </a:rPr>
              <a:t>ინსტრუქცია</a:t>
            </a:r>
            <a:endParaRPr sz="1400" dirty="0">
              <a:latin typeface="DejaVu Sans"/>
              <a:cs typeface="DejaVu Sans"/>
            </a:endParaRPr>
          </a:p>
        </p:txBody>
      </p:sp>
      <p:sp>
        <p:nvSpPr>
          <p:cNvPr id="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5247513" y="6495942"/>
            <a:ext cx="1751965" cy="251459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/>
              <a:t>სარეგისტრაციო</a:t>
            </a:r>
            <a:r>
              <a:rPr spc="-45" dirty="0"/>
              <a:t> </a:t>
            </a:r>
            <a:r>
              <a:rPr spc="-5" dirty="0"/>
              <a:t>ფორმა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666"/>
            <a:ext cx="11506200" cy="49715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27781" y="635465"/>
            <a:ext cx="66602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" marR="5080" indent="-24765">
              <a:lnSpc>
                <a:spcPct val="100000"/>
              </a:lnSpc>
              <a:spcBef>
                <a:spcPts val="100"/>
              </a:spcBef>
            </a:pPr>
            <a:r>
              <a:rPr lang="ka-GE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DejaVu Sans"/>
                <a:cs typeface="DejaVu Sans"/>
              </a:rPr>
              <a:t>ბავშვების განაცხადების რეგისტრაციის გვერდი სრულად</a:t>
            </a:r>
          </a:p>
        </p:txBody>
      </p:sp>
    </p:spTree>
    <p:extLst>
      <p:ext uri="{BB962C8B-B14F-4D97-AF65-F5344CB8AC3E}">
        <p14:creationId xmlns:p14="http://schemas.microsoft.com/office/powerpoint/2010/main" val="25592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02165" y="74422"/>
            <a:ext cx="11163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4471C4"/>
                </a:solidFill>
                <a:latin typeface="DejaVu Sans"/>
                <a:cs typeface="DejaVu Sans"/>
              </a:rPr>
              <a:t>ინსტრუქცია</a:t>
            </a:r>
            <a:endParaRPr sz="1400">
              <a:latin typeface="DejaVu Sans"/>
              <a:cs typeface="DejaVu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2879" y="306324"/>
            <a:ext cx="11695176" cy="6367272"/>
            <a:chOff x="182879" y="306324"/>
            <a:chExt cx="11695176" cy="6367272"/>
          </a:xfrm>
        </p:grpSpPr>
        <p:sp>
          <p:nvSpPr>
            <p:cNvPr id="4" name="object 4"/>
            <p:cNvSpPr/>
            <p:nvPr/>
          </p:nvSpPr>
          <p:spPr>
            <a:xfrm>
              <a:off x="182879" y="306324"/>
              <a:ext cx="11695176" cy="63672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3651" y="332232"/>
              <a:ext cx="11593068" cy="62651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7263" y="1091184"/>
              <a:ext cx="11538204" cy="28498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1688" y="1409698"/>
              <a:ext cx="10872470" cy="2933701"/>
            </a:xfrm>
            <a:custGeom>
              <a:avLst/>
              <a:gdLst/>
              <a:ahLst/>
              <a:cxnLst/>
              <a:rect l="l" t="t" r="r" b="b"/>
              <a:pathLst>
                <a:path w="10872470" h="2184400">
                  <a:moveTo>
                    <a:pt x="10662539" y="0"/>
                  </a:moveTo>
                  <a:lnTo>
                    <a:pt x="209689" y="0"/>
                  </a:lnTo>
                  <a:lnTo>
                    <a:pt x="161608" y="5536"/>
                  </a:lnTo>
                  <a:lnTo>
                    <a:pt x="117472" y="21307"/>
                  </a:lnTo>
                  <a:lnTo>
                    <a:pt x="78538" y="46056"/>
                  </a:lnTo>
                  <a:lnTo>
                    <a:pt x="46065" y="78525"/>
                  </a:lnTo>
                  <a:lnTo>
                    <a:pt x="21312" y="117456"/>
                  </a:lnTo>
                  <a:lnTo>
                    <a:pt x="5537" y="161592"/>
                  </a:lnTo>
                  <a:lnTo>
                    <a:pt x="0" y="209676"/>
                  </a:lnTo>
                  <a:lnTo>
                    <a:pt x="0" y="1974214"/>
                  </a:lnTo>
                  <a:lnTo>
                    <a:pt x="5537" y="2022299"/>
                  </a:lnTo>
                  <a:lnTo>
                    <a:pt x="21312" y="2066435"/>
                  </a:lnTo>
                  <a:lnTo>
                    <a:pt x="46065" y="2105366"/>
                  </a:lnTo>
                  <a:lnTo>
                    <a:pt x="78538" y="2137835"/>
                  </a:lnTo>
                  <a:lnTo>
                    <a:pt x="117472" y="2162584"/>
                  </a:lnTo>
                  <a:lnTo>
                    <a:pt x="161608" y="2178355"/>
                  </a:lnTo>
                  <a:lnTo>
                    <a:pt x="209689" y="2183891"/>
                  </a:lnTo>
                  <a:lnTo>
                    <a:pt x="10662539" y="2183891"/>
                  </a:lnTo>
                  <a:lnTo>
                    <a:pt x="10710623" y="2178355"/>
                  </a:lnTo>
                  <a:lnTo>
                    <a:pt x="10754759" y="2162584"/>
                  </a:lnTo>
                  <a:lnTo>
                    <a:pt x="10793690" y="2137835"/>
                  </a:lnTo>
                  <a:lnTo>
                    <a:pt x="10826159" y="2105366"/>
                  </a:lnTo>
                  <a:lnTo>
                    <a:pt x="10850908" y="2066435"/>
                  </a:lnTo>
                  <a:lnTo>
                    <a:pt x="10866679" y="2022299"/>
                  </a:lnTo>
                  <a:lnTo>
                    <a:pt x="10872216" y="1974214"/>
                  </a:lnTo>
                  <a:lnTo>
                    <a:pt x="10872216" y="209676"/>
                  </a:lnTo>
                  <a:lnTo>
                    <a:pt x="10866679" y="161592"/>
                  </a:lnTo>
                  <a:lnTo>
                    <a:pt x="10850908" y="117456"/>
                  </a:lnTo>
                  <a:lnTo>
                    <a:pt x="10826159" y="78525"/>
                  </a:lnTo>
                  <a:lnTo>
                    <a:pt x="10793690" y="46056"/>
                  </a:lnTo>
                  <a:lnTo>
                    <a:pt x="10754759" y="21307"/>
                  </a:lnTo>
                  <a:lnTo>
                    <a:pt x="10710623" y="5536"/>
                  </a:lnTo>
                  <a:lnTo>
                    <a:pt x="10662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447034" y="782573"/>
            <a:ext cx="5736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</a:rPr>
              <a:t>დამატებით ინფორმაციისთვის</a:t>
            </a:r>
            <a:r>
              <a:rPr sz="1800" spc="-20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დაგვიკავშირდით</a:t>
            </a:r>
            <a:endParaRPr sz="1800"/>
          </a:p>
        </p:txBody>
      </p:sp>
      <p:sp>
        <p:nvSpPr>
          <p:cNvPr id="9" name="object 9"/>
          <p:cNvSpPr/>
          <p:nvPr/>
        </p:nvSpPr>
        <p:spPr>
          <a:xfrm>
            <a:off x="8112252" y="1978151"/>
            <a:ext cx="3023870" cy="320040"/>
          </a:xfrm>
          <a:custGeom>
            <a:avLst/>
            <a:gdLst/>
            <a:ahLst/>
            <a:cxnLst/>
            <a:rect l="l" t="t" r="r" b="b"/>
            <a:pathLst>
              <a:path w="3023870" h="320039">
                <a:moveTo>
                  <a:pt x="2972180" y="0"/>
                </a:moveTo>
                <a:lnTo>
                  <a:pt x="51434" y="0"/>
                </a:lnTo>
                <a:lnTo>
                  <a:pt x="31396" y="4036"/>
                </a:lnTo>
                <a:lnTo>
                  <a:pt x="15049" y="15049"/>
                </a:lnTo>
                <a:lnTo>
                  <a:pt x="4036" y="31396"/>
                </a:lnTo>
                <a:lnTo>
                  <a:pt x="0" y="51435"/>
                </a:lnTo>
                <a:lnTo>
                  <a:pt x="0" y="268605"/>
                </a:lnTo>
                <a:lnTo>
                  <a:pt x="4036" y="288643"/>
                </a:lnTo>
                <a:lnTo>
                  <a:pt x="15049" y="304990"/>
                </a:lnTo>
                <a:lnTo>
                  <a:pt x="31396" y="316003"/>
                </a:lnTo>
                <a:lnTo>
                  <a:pt x="51434" y="320039"/>
                </a:lnTo>
                <a:lnTo>
                  <a:pt x="2972180" y="320039"/>
                </a:lnTo>
                <a:lnTo>
                  <a:pt x="2992219" y="316003"/>
                </a:lnTo>
                <a:lnTo>
                  <a:pt x="3008566" y="304990"/>
                </a:lnTo>
                <a:lnTo>
                  <a:pt x="3019579" y="288643"/>
                </a:lnTo>
                <a:lnTo>
                  <a:pt x="3023616" y="268605"/>
                </a:lnTo>
                <a:lnTo>
                  <a:pt x="3023616" y="51435"/>
                </a:lnTo>
                <a:lnTo>
                  <a:pt x="3019579" y="31396"/>
                </a:lnTo>
                <a:lnTo>
                  <a:pt x="3008566" y="15049"/>
                </a:lnTo>
                <a:lnTo>
                  <a:pt x="2992219" y="4036"/>
                </a:lnTo>
                <a:lnTo>
                  <a:pt x="2972180" y="0"/>
                </a:lnTo>
                <a:close/>
              </a:path>
            </a:pathLst>
          </a:custGeom>
          <a:solidFill>
            <a:srgbClr val="1295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10496" y="1975230"/>
            <a:ext cx="660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DejaVu Sans"/>
                <a:cs typeface="DejaVu Sans"/>
              </a:rPr>
              <a:t>1</a:t>
            </a:r>
            <a:r>
              <a:rPr sz="1800" b="1" spc="-15" dirty="0">
                <a:solidFill>
                  <a:srgbClr val="FFFFFF"/>
                </a:solidFill>
                <a:latin typeface="DejaVu Sans"/>
                <a:cs typeface="DejaVu Sans"/>
              </a:rPr>
              <a:t>5</a:t>
            </a:r>
            <a:r>
              <a:rPr sz="1800" b="1" dirty="0">
                <a:solidFill>
                  <a:srgbClr val="FFFFFF"/>
                </a:solidFill>
                <a:latin typeface="DejaVu Sans"/>
                <a:cs typeface="DejaVu Sans"/>
              </a:rPr>
              <a:t>05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38426" y="1941067"/>
            <a:ext cx="6004560" cy="11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50AD8B"/>
                </a:solidFill>
                <a:latin typeface="DejaVu Sans"/>
                <a:cs typeface="DejaVu Sans"/>
              </a:rPr>
              <a:t>ჯანდაცვის სამინისტროს ცხელი ხაზი</a:t>
            </a:r>
            <a:r>
              <a:rPr sz="2400" b="1" spc="-90" dirty="0">
                <a:solidFill>
                  <a:srgbClr val="50AD8B"/>
                </a:solidFill>
                <a:latin typeface="DejaVu Sans"/>
                <a:cs typeface="DejaVu Sans"/>
              </a:rPr>
              <a:t> </a:t>
            </a:r>
            <a:r>
              <a:rPr sz="2400" b="1" dirty="0">
                <a:solidFill>
                  <a:srgbClr val="50AD8B"/>
                </a:solidFill>
                <a:latin typeface="DejaVu Sans"/>
                <a:cs typeface="DejaVu Sans"/>
              </a:rPr>
              <a:t>:</a:t>
            </a:r>
            <a:endParaRPr sz="2400">
              <a:latin typeface="DejaVu Sans"/>
              <a:cs typeface="DejaVu Sans"/>
            </a:endParaRPr>
          </a:p>
          <a:p>
            <a:pPr marL="3330575">
              <a:lnSpc>
                <a:spcPct val="100000"/>
              </a:lnSpc>
              <a:spcBef>
                <a:spcPts val="3385"/>
              </a:spcBef>
            </a:pPr>
            <a:r>
              <a:rPr sz="2400" b="1" spc="-10" dirty="0">
                <a:solidFill>
                  <a:srgbClr val="12956D"/>
                </a:solidFill>
                <a:latin typeface="DejaVu Sans"/>
                <a:cs typeface="DejaVu Sans"/>
              </a:rPr>
              <a:t>MOH.GOV.GE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62940" y="1978151"/>
            <a:ext cx="504444" cy="5349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/>
              <a:t>სარეგისტრაციო</a:t>
            </a:r>
            <a:r>
              <a:rPr spc="-45" dirty="0"/>
              <a:t> </a:t>
            </a:r>
            <a:r>
              <a:rPr spc="-5" dirty="0"/>
              <a:t>ფორმა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02165" y="74422"/>
            <a:ext cx="11163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4471C4"/>
                </a:solidFill>
                <a:latin typeface="DejaVu Sans"/>
                <a:cs typeface="DejaVu Sans"/>
              </a:rPr>
              <a:t>ინსტრუქცია</a:t>
            </a:r>
            <a:endParaRPr sz="1400">
              <a:latin typeface="DejaVu Sans"/>
              <a:cs typeface="DejaVu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5676" y="2543555"/>
              <a:ext cx="559282" cy="14813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7116" y="2634995"/>
              <a:ext cx="318770" cy="1270000"/>
            </a:xfrm>
            <a:custGeom>
              <a:avLst/>
              <a:gdLst/>
              <a:ahLst/>
              <a:cxnLst/>
              <a:rect l="l" t="t" r="r" b="b"/>
              <a:pathLst>
                <a:path w="318769" h="1270000">
                  <a:moveTo>
                    <a:pt x="159258" y="0"/>
                  </a:moveTo>
                  <a:lnTo>
                    <a:pt x="108918" y="8113"/>
                  </a:lnTo>
                  <a:lnTo>
                    <a:pt x="65200" y="30711"/>
                  </a:lnTo>
                  <a:lnTo>
                    <a:pt x="30726" y="65178"/>
                  </a:lnTo>
                  <a:lnTo>
                    <a:pt x="8118" y="108898"/>
                  </a:lnTo>
                  <a:lnTo>
                    <a:pt x="0" y="159257"/>
                  </a:lnTo>
                  <a:lnTo>
                    <a:pt x="0" y="1110233"/>
                  </a:lnTo>
                  <a:lnTo>
                    <a:pt x="8118" y="1160593"/>
                  </a:lnTo>
                  <a:lnTo>
                    <a:pt x="30726" y="1204313"/>
                  </a:lnTo>
                  <a:lnTo>
                    <a:pt x="65200" y="1238780"/>
                  </a:lnTo>
                  <a:lnTo>
                    <a:pt x="108918" y="1261378"/>
                  </a:lnTo>
                  <a:lnTo>
                    <a:pt x="159258" y="1269491"/>
                  </a:lnTo>
                  <a:lnTo>
                    <a:pt x="209597" y="1261378"/>
                  </a:lnTo>
                  <a:lnTo>
                    <a:pt x="253315" y="1238780"/>
                  </a:lnTo>
                  <a:lnTo>
                    <a:pt x="287789" y="1204313"/>
                  </a:lnTo>
                  <a:lnTo>
                    <a:pt x="310397" y="1160593"/>
                  </a:lnTo>
                  <a:lnTo>
                    <a:pt x="318516" y="1110233"/>
                  </a:lnTo>
                  <a:lnTo>
                    <a:pt x="318516" y="159257"/>
                  </a:lnTo>
                  <a:lnTo>
                    <a:pt x="310397" y="108898"/>
                  </a:lnTo>
                  <a:lnTo>
                    <a:pt x="287789" y="65178"/>
                  </a:lnTo>
                  <a:lnTo>
                    <a:pt x="253315" y="30711"/>
                  </a:lnTo>
                  <a:lnTo>
                    <a:pt x="209597" y="8113"/>
                  </a:lnTo>
                  <a:lnTo>
                    <a:pt x="159258" y="0"/>
                  </a:lnTo>
                  <a:close/>
                </a:path>
              </a:pathLst>
            </a:custGeom>
            <a:solidFill>
              <a:srgbClr val="187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24200" y="2116582"/>
            <a:ext cx="5791200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7010">
              <a:lnSpc>
                <a:spcPct val="100000"/>
              </a:lnSpc>
              <a:spcBef>
                <a:spcPts val="100"/>
              </a:spcBef>
            </a:pPr>
            <a:r>
              <a:rPr sz="6600" b="0" spc="-305" dirty="0" err="1" smtClean="0">
                <a:solidFill>
                  <a:srgbClr val="1876D2"/>
                </a:solidFill>
                <a:latin typeface="Arial"/>
                <a:cs typeface="Arial"/>
              </a:rPr>
              <a:t>გისურვებთ</a:t>
            </a:r>
            <a:r>
              <a:rPr sz="6600" b="0" spc="-305" dirty="0" smtClean="0">
                <a:solidFill>
                  <a:srgbClr val="1876D2"/>
                </a:solidFill>
                <a:latin typeface="Arial"/>
                <a:cs typeface="Arial"/>
              </a:rPr>
              <a:t> </a:t>
            </a:r>
            <a:r>
              <a:rPr sz="6600" b="0" spc="-305" dirty="0" err="1" smtClean="0">
                <a:solidFill>
                  <a:srgbClr val="1876D2"/>
                </a:solidFill>
                <a:latin typeface="Arial"/>
                <a:cs typeface="Arial"/>
              </a:rPr>
              <a:t>წარმატებებს</a:t>
            </a:r>
            <a:endParaRPr sz="66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505975" y="2558287"/>
            <a:ext cx="7566634" cy="3512821"/>
            <a:chOff x="4255008" y="2543555"/>
            <a:chExt cx="7566634" cy="3512821"/>
          </a:xfrm>
        </p:grpSpPr>
        <p:sp>
          <p:nvSpPr>
            <p:cNvPr id="9" name="object 9"/>
            <p:cNvSpPr/>
            <p:nvPr/>
          </p:nvSpPr>
          <p:spPr>
            <a:xfrm>
              <a:off x="11262360" y="2543555"/>
              <a:ext cx="559282" cy="14813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353800" y="2634995"/>
              <a:ext cx="318770" cy="1270000"/>
            </a:xfrm>
            <a:custGeom>
              <a:avLst/>
              <a:gdLst/>
              <a:ahLst/>
              <a:cxnLst/>
              <a:rect l="l" t="t" r="r" b="b"/>
              <a:pathLst>
                <a:path w="318770" h="1270000">
                  <a:moveTo>
                    <a:pt x="159257" y="0"/>
                  </a:moveTo>
                  <a:lnTo>
                    <a:pt x="108898" y="8113"/>
                  </a:lnTo>
                  <a:lnTo>
                    <a:pt x="65178" y="30711"/>
                  </a:lnTo>
                  <a:lnTo>
                    <a:pt x="30711" y="65178"/>
                  </a:lnTo>
                  <a:lnTo>
                    <a:pt x="8113" y="108898"/>
                  </a:lnTo>
                  <a:lnTo>
                    <a:pt x="0" y="159257"/>
                  </a:lnTo>
                  <a:lnTo>
                    <a:pt x="0" y="1110233"/>
                  </a:lnTo>
                  <a:lnTo>
                    <a:pt x="8113" y="1160593"/>
                  </a:lnTo>
                  <a:lnTo>
                    <a:pt x="30711" y="1204313"/>
                  </a:lnTo>
                  <a:lnTo>
                    <a:pt x="65178" y="1238780"/>
                  </a:lnTo>
                  <a:lnTo>
                    <a:pt x="108898" y="1261378"/>
                  </a:lnTo>
                  <a:lnTo>
                    <a:pt x="159257" y="1269491"/>
                  </a:lnTo>
                  <a:lnTo>
                    <a:pt x="209617" y="1261378"/>
                  </a:lnTo>
                  <a:lnTo>
                    <a:pt x="253337" y="1238780"/>
                  </a:lnTo>
                  <a:lnTo>
                    <a:pt x="287804" y="1204313"/>
                  </a:lnTo>
                  <a:lnTo>
                    <a:pt x="310402" y="1160593"/>
                  </a:lnTo>
                  <a:lnTo>
                    <a:pt x="318516" y="1110233"/>
                  </a:lnTo>
                  <a:lnTo>
                    <a:pt x="318516" y="159257"/>
                  </a:lnTo>
                  <a:lnTo>
                    <a:pt x="310402" y="108898"/>
                  </a:lnTo>
                  <a:lnTo>
                    <a:pt x="287804" y="65178"/>
                  </a:lnTo>
                  <a:lnTo>
                    <a:pt x="253337" y="30711"/>
                  </a:lnTo>
                  <a:lnTo>
                    <a:pt x="209617" y="8113"/>
                  </a:lnTo>
                  <a:lnTo>
                    <a:pt x="159257" y="0"/>
                  </a:lnTo>
                  <a:close/>
                </a:path>
              </a:pathLst>
            </a:custGeom>
            <a:solidFill>
              <a:srgbClr val="187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55008" y="5314188"/>
              <a:ext cx="871727" cy="7421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46836" y="6112561"/>
            <a:ext cx="10483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876D2"/>
                </a:solidFill>
                <a:latin typeface="DejaVu Sans"/>
                <a:cs typeface="DejaVu Sans"/>
              </a:rPr>
              <a:t>ცხელი </a:t>
            </a:r>
            <a:r>
              <a:rPr sz="1200" b="1" dirty="0">
                <a:solidFill>
                  <a:srgbClr val="1876D2"/>
                </a:solidFill>
                <a:latin typeface="DejaVu Sans"/>
                <a:cs typeface="DejaVu Sans"/>
              </a:rPr>
              <a:t>ხაზი</a:t>
            </a:r>
            <a:r>
              <a:rPr sz="1200" b="1" spc="-90" dirty="0">
                <a:solidFill>
                  <a:srgbClr val="1876D2"/>
                </a:solidFill>
                <a:latin typeface="DejaVu Sans"/>
                <a:cs typeface="DejaVu Sans"/>
              </a:rPr>
              <a:t> </a:t>
            </a:r>
            <a:r>
              <a:rPr sz="1200" b="1" dirty="0">
                <a:solidFill>
                  <a:srgbClr val="1876D2"/>
                </a:solidFill>
                <a:latin typeface="DejaVu Sans"/>
                <a:cs typeface="DejaVu Sans"/>
              </a:rPr>
              <a:t>:</a:t>
            </a:r>
            <a:endParaRPr sz="1200">
              <a:latin typeface="DejaVu Sans"/>
              <a:cs typeface="DejaVu San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/>
              <a:t>სარეგისტრაციო</a:t>
            </a:r>
            <a:r>
              <a:rPr spc="-45" dirty="0"/>
              <a:t> </a:t>
            </a:r>
            <a:r>
              <a:rPr spc="-5" dirty="0"/>
              <a:t>ფორმა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031873" y="6071108"/>
            <a:ext cx="660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E5496"/>
                </a:solidFill>
                <a:latin typeface="DejaVu Sans"/>
                <a:cs typeface="DejaVu Sans"/>
              </a:rPr>
              <a:t>1</a:t>
            </a:r>
            <a:r>
              <a:rPr sz="1800" b="1" spc="-15" dirty="0">
                <a:solidFill>
                  <a:srgbClr val="2E5496"/>
                </a:solidFill>
                <a:latin typeface="DejaVu Sans"/>
                <a:cs typeface="DejaVu Sans"/>
              </a:rPr>
              <a:t>5</a:t>
            </a:r>
            <a:r>
              <a:rPr sz="1800" b="1" dirty="0">
                <a:solidFill>
                  <a:srgbClr val="2E5496"/>
                </a:solidFill>
                <a:latin typeface="DejaVu Sans"/>
                <a:cs typeface="DejaVu Sans"/>
              </a:rPr>
              <a:t>05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19" name="object 14"/>
          <p:cNvSpPr/>
          <p:nvPr/>
        </p:nvSpPr>
        <p:spPr>
          <a:xfrm>
            <a:off x="4377703" y="5531611"/>
            <a:ext cx="725424" cy="5349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9702165" y="74422"/>
            <a:ext cx="11163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4471C4"/>
                </a:solidFill>
                <a:latin typeface="DejaVu Sans"/>
                <a:cs typeface="DejaVu Sans"/>
              </a:rPr>
              <a:t>ინსტრუქცია</a:t>
            </a:r>
            <a:endParaRPr sz="1400" dirty="0">
              <a:latin typeface="DejaVu Sans"/>
              <a:cs typeface="DejaVu Sans"/>
            </a:endParaRPr>
          </a:p>
        </p:txBody>
      </p:sp>
      <p:sp>
        <p:nvSpPr>
          <p:cNvPr id="5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5247513" y="6495942"/>
            <a:ext cx="1751965" cy="251459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/>
              <a:t>სარეგისტრაციო</a:t>
            </a:r>
            <a:r>
              <a:rPr spc="-45" dirty="0"/>
              <a:t> </a:t>
            </a:r>
            <a:r>
              <a:rPr spc="-5" dirty="0"/>
              <a:t>ფორმა</a:t>
            </a:r>
          </a:p>
        </p:txBody>
      </p:sp>
      <p:sp>
        <p:nvSpPr>
          <p:cNvPr id="6" name="object 18"/>
          <p:cNvSpPr/>
          <p:nvPr/>
        </p:nvSpPr>
        <p:spPr>
          <a:xfrm>
            <a:off x="2057400" y="762000"/>
            <a:ext cx="6781800" cy="609599"/>
          </a:xfrm>
          <a:custGeom>
            <a:avLst/>
            <a:gdLst/>
            <a:ahLst/>
            <a:cxnLst/>
            <a:rect l="l" t="t" r="r" b="b"/>
            <a:pathLst>
              <a:path w="5828030" h="1858010">
                <a:moveTo>
                  <a:pt x="5617845" y="0"/>
                </a:moveTo>
                <a:lnTo>
                  <a:pt x="209931" y="0"/>
                </a:lnTo>
                <a:lnTo>
                  <a:pt x="161792" y="5543"/>
                </a:lnTo>
                <a:lnTo>
                  <a:pt x="117604" y="21336"/>
                </a:lnTo>
                <a:lnTo>
                  <a:pt x="78625" y="46116"/>
                </a:lnTo>
                <a:lnTo>
                  <a:pt x="46116" y="78625"/>
                </a:lnTo>
                <a:lnTo>
                  <a:pt x="21336" y="117604"/>
                </a:lnTo>
                <a:lnTo>
                  <a:pt x="5543" y="161792"/>
                </a:lnTo>
                <a:lnTo>
                  <a:pt x="0" y="209931"/>
                </a:lnTo>
                <a:lnTo>
                  <a:pt x="0" y="1647863"/>
                </a:lnTo>
                <a:lnTo>
                  <a:pt x="5543" y="1695991"/>
                </a:lnTo>
                <a:lnTo>
                  <a:pt x="21336" y="1740170"/>
                </a:lnTo>
                <a:lnTo>
                  <a:pt x="46116" y="1779142"/>
                </a:lnTo>
                <a:lnTo>
                  <a:pt x="78625" y="1811646"/>
                </a:lnTo>
                <a:lnTo>
                  <a:pt x="117604" y="1836423"/>
                </a:lnTo>
                <a:lnTo>
                  <a:pt x="161792" y="1852212"/>
                </a:lnTo>
                <a:lnTo>
                  <a:pt x="209931" y="1857756"/>
                </a:lnTo>
                <a:lnTo>
                  <a:pt x="5617845" y="1857756"/>
                </a:lnTo>
                <a:lnTo>
                  <a:pt x="5665983" y="1852212"/>
                </a:lnTo>
                <a:lnTo>
                  <a:pt x="5710171" y="1836423"/>
                </a:lnTo>
                <a:lnTo>
                  <a:pt x="5749150" y="1811646"/>
                </a:lnTo>
                <a:lnTo>
                  <a:pt x="5781659" y="1779142"/>
                </a:lnTo>
                <a:lnTo>
                  <a:pt x="5806439" y="1740170"/>
                </a:lnTo>
                <a:lnTo>
                  <a:pt x="5822232" y="1695991"/>
                </a:lnTo>
                <a:lnTo>
                  <a:pt x="5827776" y="1647863"/>
                </a:lnTo>
                <a:lnTo>
                  <a:pt x="5827776" y="209931"/>
                </a:lnTo>
                <a:lnTo>
                  <a:pt x="5822232" y="161792"/>
                </a:lnTo>
                <a:lnTo>
                  <a:pt x="5806439" y="117604"/>
                </a:lnTo>
                <a:lnTo>
                  <a:pt x="5781659" y="78625"/>
                </a:lnTo>
                <a:lnTo>
                  <a:pt x="5749150" y="46116"/>
                </a:lnTo>
                <a:lnTo>
                  <a:pt x="5710171" y="21336"/>
                </a:lnTo>
                <a:lnTo>
                  <a:pt x="5665983" y="5543"/>
                </a:lnTo>
                <a:lnTo>
                  <a:pt x="5617845" y="0"/>
                </a:lnTo>
                <a:close/>
              </a:path>
            </a:pathLst>
          </a:custGeom>
          <a:solidFill>
            <a:srgbClr val="1876D2"/>
          </a:solidFill>
        </p:spPr>
        <p:txBody>
          <a:bodyPr wrap="square" lIns="0" tIns="0" rIns="0" bIns="0" rtlCol="0"/>
          <a:lstStyle/>
          <a:p>
            <a:pPr marL="701040" marR="5080" indent="-688975" algn="ctr">
              <a:lnSpc>
                <a:spcPct val="100000"/>
              </a:lnSpc>
              <a:spcBef>
                <a:spcPts val="100"/>
              </a:spcBef>
            </a:pPr>
            <a:endParaRPr lang="ka-GE" b="1" noProof="1" smtClean="0">
              <a:solidFill>
                <a:srgbClr val="FFFFFF"/>
              </a:solidFill>
              <a:latin typeface="DejaVu Sans"/>
              <a:cs typeface="DejaVu Sans"/>
            </a:endParaRPr>
          </a:p>
          <a:p>
            <a:pPr marL="701040" marR="5080" indent="-688975" algn="ctr">
              <a:lnSpc>
                <a:spcPct val="100000"/>
              </a:lnSpc>
              <a:spcBef>
                <a:spcPts val="100"/>
              </a:spcBef>
            </a:pPr>
            <a:r>
              <a:rPr lang="ka-GE" b="1" noProof="1" smtClean="0">
                <a:solidFill>
                  <a:srgbClr val="FFFFFF"/>
                </a:solidFill>
                <a:latin typeface="DejaVu Sans"/>
                <a:cs typeface="DejaVu Sans"/>
              </a:rPr>
              <a:t>სამიზნე ჯგუფი</a:t>
            </a:r>
          </a:p>
          <a:p>
            <a:pPr marL="701040" marR="5080" indent="-688975" algn="ctr">
              <a:lnSpc>
                <a:spcPct val="100000"/>
              </a:lnSpc>
              <a:spcBef>
                <a:spcPts val="100"/>
              </a:spcBef>
            </a:pPr>
            <a:endParaRPr lang="ka-GE" b="1" noProof="1">
              <a:solidFill>
                <a:srgbClr val="FFFFFF"/>
              </a:solidFill>
              <a:latin typeface="DejaVu Sans"/>
              <a:cs typeface="DejaVu Sans"/>
            </a:endParaRPr>
          </a:p>
        </p:txBody>
      </p:sp>
      <p:sp>
        <p:nvSpPr>
          <p:cNvPr id="7" name="object 18"/>
          <p:cNvSpPr/>
          <p:nvPr/>
        </p:nvSpPr>
        <p:spPr>
          <a:xfrm>
            <a:off x="1295400" y="2133600"/>
            <a:ext cx="9144000" cy="2362200"/>
          </a:xfrm>
          <a:custGeom>
            <a:avLst/>
            <a:gdLst/>
            <a:ahLst/>
            <a:cxnLst/>
            <a:rect l="l" t="t" r="r" b="b"/>
            <a:pathLst>
              <a:path w="5828030" h="1858010">
                <a:moveTo>
                  <a:pt x="5617845" y="0"/>
                </a:moveTo>
                <a:lnTo>
                  <a:pt x="209931" y="0"/>
                </a:lnTo>
                <a:lnTo>
                  <a:pt x="161792" y="5543"/>
                </a:lnTo>
                <a:lnTo>
                  <a:pt x="117604" y="21336"/>
                </a:lnTo>
                <a:lnTo>
                  <a:pt x="78625" y="46116"/>
                </a:lnTo>
                <a:lnTo>
                  <a:pt x="46116" y="78625"/>
                </a:lnTo>
                <a:lnTo>
                  <a:pt x="21336" y="117604"/>
                </a:lnTo>
                <a:lnTo>
                  <a:pt x="5543" y="161792"/>
                </a:lnTo>
                <a:lnTo>
                  <a:pt x="0" y="209931"/>
                </a:lnTo>
                <a:lnTo>
                  <a:pt x="0" y="1647863"/>
                </a:lnTo>
                <a:lnTo>
                  <a:pt x="5543" y="1695991"/>
                </a:lnTo>
                <a:lnTo>
                  <a:pt x="21336" y="1740170"/>
                </a:lnTo>
                <a:lnTo>
                  <a:pt x="46116" y="1779142"/>
                </a:lnTo>
                <a:lnTo>
                  <a:pt x="78625" y="1811646"/>
                </a:lnTo>
                <a:lnTo>
                  <a:pt x="117604" y="1836423"/>
                </a:lnTo>
                <a:lnTo>
                  <a:pt x="161792" y="1852212"/>
                </a:lnTo>
                <a:lnTo>
                  <a:pt x="209931" y="1857756"/>
                </a:lnTo>
                <a:lnTo>
                  <a:pt x="5617845" y="1857756"/>
                </a:lnTo>
                <a:lnTo>
                  <a:pt x="5665983" y="1852212"/>
                </a:lnTo>
                <a:lnTo>
                  <a:pt x="5710171" y="1836423"/>
                </a:lnTo>
                <a:lnTo>
                  <a:pt x="5749150" y="1811646"/>
                </a:lnTo>
                <a:lnTo>
                  <a:pt x="5781659" y="1779142"/>
                </a:lnTo>
                <a:lnTo>
                  <a:pt x="5806439" y="1740170"/>
                </a:lnTo>
                <a:lnTo>
                  <a:pt x="5822232" y="1695991"/>
                </a:lnTo>
                <a:lnTo>
                  <a:pt x="5827776" y="1647863"/>
                </a:lnTo>
                <a:lnTo>
                  <a:pt x="5827776" y="209931"/>
                </a:lnTo>
                <a:lnTo>
                  <a:pt x="5822232" y="161792"/>
                </a:lnTo>
                <a:lnTo>
                  <a:pt x="5806439" y="117604"/>
                </a:lnTo>
                <a:lnTo>
                  <a:pt x="5781659" y="78625"/>
                </a:lnTo>
                <a:lnTo>
                  <a:pt x="5749150" y="46116"/>
                </a:lnTo>
                <a:lnTo>
                  <a:pt x="5710171" y="21336"/>
                </a:lnTo>
                <a:lnTo>
                  <a:pt x="5665983" y="5543"/>
                </a:lnTo>
                <a:lnTo>
                  <a:pt x="5617845" y="0"/>
                </a:lnTo>
                <a:close/>
              </a:path>
            </a:pathLst>
          </a:custGeom>
          <a:solidFill>
            <a:srgbClr val="1876D2"/>
          </a:solidFill>
        </p:spPr>
        <p:txBody>
          <a:bodyPr wrap="square" lIns="0" tIns="0" rIns="0" bIns="0" rtlCol="0"/>
          <a:lstStyle/>
          <a:p>
            <a:pPr marL="701040" marR="5080" indent="-688975">
              <a:lnSpc>
                <a:spcPct val="100000"/>
              </a:lnSpc>
              <a:spcBef>
                <a:spcPts val="100"/>
              </a:spcBef>
            </a:pPr>
            <a:endParaRPr lang="ka-GE" b="1" noProof="1" smtClean="0">
              <a:solidFill>
                <a:srgbClr val="FFFFFF"/>
              </a:solidFill>
              <a:latin typeface="DejaVu Sans"/>
              <a:cs typeface="DejaVu Sans"/>
            </a:endParaRPr>
          </a:p>
          <a:p>
            <a:pPr marL="701040" marR="5080" indent="-688975">
              <a:lnSpc>
                <a:spcPct val="100000"/>
              </a:lnSpc>
              <a:spcBef>
                <a:spcPts val="100"/>
              </a:spcBef>
            </a:pPr>
            <a:endParaRPr lang="ka-GE" b="1" noProof="1" smtClean="0">
              <a:solidFill>
                <a:srgbClr val="FFFFFF"/>
              </a:solidFill>
              <a:latin typeface="DejaVu Sans"/>
              <a:cs typeface="DejaVu Sans"/>
            </a:endParaRPr>
          </a:p>
          <a:p>
            <a:pPr marL="701040" marR="5080" indent="-688975" algn="ctr">
              <a:lnSpc>
                <a:spcPct val="100000"/>
              </a:lnSpc>
              <a:spcBef>
                <a:spcPts val="100"/>
              </a:spcBef>
            </a:pPr>
            <a:r>
              <a:rPr lang="ka-GE" b="1" noProof="1" smtClean="0">
                <a:solidFill>
                  <a:srgbClr val="FFFFFF"/>
                </a:solidFill>
                <a:latin typeface="DejaVu Sans"/>
                <a:cs typeface="DejaVu Sans"/>
              </a:rPr>
              <a:t>18 </a:t>
            </a:r>
            <a:r>
              <a:rPr lang="ka-GE" b="1" noProof="1">
                <a:solidFill>
                  <a:srgbClr val="FFFFFF"/>
                </a:solidFill>
                <a:latin typeface="DejaVu Sans"/>
                <a:cs typeface="DejaVu Sans"/>
              </a:rPr>
              <a:t>წლამდე ასაკის ბავშვი  -  საქართველოს ტერიტორიაზე მყოფი საქართველოს მოქალაქე ან მუდმივი ბინადრობის მოწმობის მქონე უცხო ქვეყნის </a:t>
            </a:r>
            <a:r>
              <a:rPr lang="ka-GE" b="1" noProof="1" smtClean="0">
                <a:solidFill>
                  <a:srgbClr val="FFFFFF"/>
                </a:solidFill>
                <a:latin typeface="DejaVu Sans"/>
                <a:cs typeface="DejaVu Sans"/>
              </a:rPr>
              <a:t>მოქალაქე</a:t>
            </a:r>
          </a:p>
          <a:p>
            <a:pPr marL="701040" marR="5080" indent="-688975" algn="ctr">
              <a:lnSpc>
                <a:spcPct val="100000"/>
              </a:lnSpc>
              <a:spcBef>
                <a:spcPts val="100"/>
              </a:spcBef>
            </a:pPr>
            <a:r>
              <a:rPr lang="ka-GE" b="1" noProof="1" smtClean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lang="ka-GE" b="1" noProof="1">
                <a:solidFill>
                  <a:srgbClr val="FFFFFF"/>
                </a:solidFill>
                <a:latin typeface="DejaVu Sans"/>
                <a:cs typeface="DejaVu Sans"/>
              </a:rPr>
              <a:t>ან სტატუსის მქონე მოქალაქეობის არმქონე პირი, ან ლტოლვილის </a:t>
            </a:r>
            <a:endParaRPr lang="ka-GE" b="1" noProof="1" smtClean="0">
              <a:solidFill>
                <a:srgbClr val="FFFFFF"/>
              </a:solidFill>
              <a:latin typeface="DejaVu Sans"/>
              <a:cs typeface="DejaVu Sans"/>
            </a:endParaRPr>
          </a:p>
          <a:p>
            <a:pPr marL="701040" marR="5080" indent="-688975" algn="ctr">
              <a:lnSpc>
                <a:spcPct val="100000"/>
              </a:lnSpc>
              <a:spcBef>
                <a:spcPts val="100"/>
              </a:spcBef>
            </a:pPr>
            <a:r>
              <a:rPr lang="ka-GE" b="1" noProof="1" smtClean="0">
                <a:solidFill>
                  <a:srgbClr val="FFFFFF"/>
                </a:solidFill>
                <a:latin typeface="DejaVu Sans"/>
                <a:cs typeface="DejaVu Sans"/>
              </a:rPr>
              <a:t>ან </a:t>
            </a:r>
            <a:r>
              <a:rPr lang="ka-GE" b="1" noProof="1">
                <a:solidFill>
                  <a:srgbClr val="FFFFFF"/>
                </a:solidFill>
                <a:latin typeface="DejaVu Sans"/>
                <a:cs typeface="DejaVu Sans"/>
              </a:rPr>
              <a:t>ჰუმანიტარული სტატუსის მქონე პირი.</a:t>
            </a:r>
          </a:p>
          <a:p>
            <a:pPr marL="701040" marR="5080" indent="-688975">
              <a:lnSpc>
                <a:spcPct val="100000"/>
              </a:lnSpc>
              <a:spcBef>
                <a:spcPts val="100"/>
              </a:spcBef>
            </a:pPr>
            <a:endParaRPr lang="ka-GE" b="1" noProof="1">
              <a:solidFill>
                <a:srgbClr val="FFFFFF"/>
              </a:solidFill>
              <a:latin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35446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9702165" y="74422"/>
            <a:ext cx="11163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4471C4"/>
                </a:solidFill>
                <a:latin typeface="DejaVu Sans"/>
                <a:cs typeface="DejaVu Sans"/>
              </a:rPr>
              <a:t>ინსტრუქცია</a:t>
            </a:r>
            <a:endParaRPr sz="1400" dirty="0">
              <a:latin typeface="DejaVu Sans"/>
              <a:cs typeface="DejaVu Sans"/>
            </a:endParaRPr>
          </a:p>
        </p:txBody>
      </p:sp>
      <p:sp>
        <p:nvSpPr>
          <p:cNvPr id="5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5247513" y="6495942"/>
            <a:ext cx="1751965" cy="251459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/>
              <a:t>სარეგისტრაციო</a:t>
            </a:r>
            <a:r>
              <a:rPr spc="-45" dirty="0"/>
              <a:t> </a:t>
            </a:r>
            <a:r>
              <a:rPr spc="-5" dirty="0"/>
              <a:t>ფორმა</a:t>
            </a:r>
          </a:p>
        </p:txBody>
      </p:sp>
      <p:sp>
        <p:nvSpPr>
          <p:cNvPr id="6" name="object 18"/>
          <p:cNvSpPr/>
          <p:nvPr/>
        </p:nvSpPr>
        <p:spPr>
          <a:xfrm>
            <a:off x="2057400" y="762000"/>
            <a:ext cx="7543800" cy="1066800"/>
          </a:xfrm>
          <a:custGeom>
            <a:avLst/>
            <a:gdLst/>
            <a:ahLst/>
            <a:cxnLst/>
            <a:rect l="l" t="t" r="r" b="b"/>
            <a:pathLst>
              <a:path w="5828030" h="1858010">
                <a:moveTo>
                  <a:pt x="5617845" y="0"/>
                </a:moveTo>
                <a:lnTo>
                  <a:pt x="209931" y="0"/>
                </a:lnTo>
                <a:lnTo>
                  <a:pt x="161792" y="5543"/>
                </a:lnTo>
                <a:lnTo>
                  <a:pt x="117604" y="21336"/>
                </a:lnTo>
                <a:lnTo>
                  <a:pt x="78625" y="46116"/>
                </a:lnTo>
                <a:lnTo>
                  <a:pt x="46116" y="78625"/>
                </a:lnTo>
                <a:lnTo>
                  <a:pt x="21336" y="117604"/>
                </a:lnTo>
                <a:lnTo>
                  <a:pt x="5543" y="161792"/>
                </a:lnTo>
                <a:lnTo>
                  <a:pt x="0" y="209931"/>
                </a:lnTo>
                <a:lnTo>
                  <a:pt x="0" y="1647863"/>
                </a:lnTo>
                <a:lnTo>
                  <a:pt x="5543" y="1695991"/>
                </a:lnTo>
                <a:lnTo>
                  <a:pt x="21336" y="1740170"/>
                </a:lnTo>
                <a:lnTo>
                  <a:pt x="46116" y="1779142"/>
                </a:lnTo>
                <a:lnTo>
                  <a:pt x="78625" y="1811646"/>
                </a:lnTo>
                <a:lnTo>
                  <a:pt x="117604" y="1836423"/>
                </a:lnTo>
                <a:lnTo>
                  <a:pt x="161792" y="1852212"/>
                </a:lnTo>
                <a:lnTo>
                  <a:pt x="209931" y="1857756"/>
                </a:lnTo>
                <a:lnTo>
                  <a:pt x="5617845" y="1857756"/>
                </a:lnTo>
                <a:lnTo>
                  <a:pt x="5665983" y="1852212"/>
                </a:lnTo>
                <a:lnTo>
                  <a:pt x="5710171" y="1836423"/>
                </a:lnTo>
                <a:lnTo>
                  <a:pt x="5749150" y="1811646"/>
                </a:lnTo>
                <a:lnTo>
                  <a:pt x="5781659" y="1779142"/>
                </a:lnTo>
                <a:lnTo>
                  <a:pt x="5806439" y="1740170"/>
                </a:lnTo>
                <a:lnTo>
                  <a:pt x="5822232" y="1695991"/>
                </a:lnTo>
                <a:lnTo>
                  <a:pt x="5827776" y="1647863"/>
                </a:lnTo>
                <a:lnTo>
                  <a:pt x="5827776" y="209931"/>
                </a:lnTo>
                <a:lnTo>
                  <a:pt x="5822232" y="161792"/>
                </a:lnTo>
                <a:lnTo>
                  <a:pt x="5806439" y="117604"/>
                </a:lnTo>
                <a:lnTo>
                  <a:pt x="5781659" y="78625"/>
                </a:lnTo>
                <a:lnTo>
                  <a:pt x="5749150" y="46116"/>
                </a:lnTo>
                <a:lnTo>
                  <a:pt x="5710171" y="21336"/>
                </a:lnTo>
                <a:lnTo>
                  <a:pt x="5665983" y="5543"/>
                </a:lnTo>
                <a:lnTo>
                  <a:pt x="5617845" y="0"/>
                </a:lnTo>
                <a:close/>
              </a:path>
            </a:pathLst>
          </a:custGeom>
          <a:solidFill>
            <a:srgbClr val="1876D2"/>
          </a:solidFill>
        </p:spPr>
        <p:txBody>
          <a:bodyPr wrap="square" lIns="0" tIns="0" rIns="0" bIns="0" rtlCol="0"/>
          <a:lstStyle/>
          <a:p>
            <a:pPr marL="701040" marR="5080" indent="-688975" algn="ctr">
              <a:lnSpc>
                <a:spcPct val="100000"/>
              </a:lnSpc>
              <a:spcBef>
                <a:spcPts val="100"/>
              </a:spcBef>
            </a:pPr>
            <a:endParaRPr lang="ka-GE" b="1" noProof="1" smtClean="0">
              <a:solidFill>
                <a:srgbClr val="FFFFFF"/>
              </a:solidFill>
              <a:latin typeface="DejaVu Sans"/>
              <a:cs typeface="DejaVu Sans"/>
            </a:endParaRPr>
          </a:p>
          <a:p>
            <a:pPr marL="701040" marR="5080" indent="-688975" algn="ctr">
              <a:lnSpc>
                <a:spcPct val="100000"/>
              </a:lnSpc>
              <a:spcBef>
                <a:spcPts val="100"/>
              </a:spcBef>
            </a:pPr>
            <a:r>
              <a:rPr lang="ka-GE" b="1" noProof="1">
                <a:solidFill>
                  <a:srgbClr val="FFFFFF"/>
                </a:solidFill>
                <a:latin typeface="DejaVu Sans"/>
                <a:cs typeface="DejaVu Sans"/>
              </a:rPr>
              <a:t>ელექტრონულ პორტალზე ფიზიკური პირების რეგისტრაციის პროცესში სამინისტროს პარტნიორები არიან:</a:t>
            </a:r>
          </a:p>
          <a:p>
            <a:pPr marL="701040" marR="5080" indent="-688975" algn="ctr">
              <a:lnSpc>
                <a:spcPct val="100000"/>
              </a:lnSpc>
              <a:spcBef>
                <a:spcPts val="100"/>
              </a:spcBef>
            </a:pPr>
            <a:endParaRPr lang="ka-GE" b="1" noProof="1">
              <a:solidFill>
                <a:srgbClr val="FFFFFF"/>
              </a:solidFill>
              <a:latin typeface="DejaVu Sans"/>
              <a:cs typeface="DejaVu Sans"/>
            </a:endParaRPr>
          </a:p>
        </p:txBody>
      </p:sp>
      <p:sp>
        <p:nvSpPr>
          <p:cNvPr id="7" name="object 18"/>
          <p:cNvSpPr/>
          <p:nvPr/>
        </p:nvSpPr>
        <p:spPr>
          <a:xfrm>
            <a:off x="1295400" y="1981200"/>
            <a:ext cx="9144000" cy="3048000"/>
          </a:xfrm>
          <a:custGeom>
            <a:avLst/>
            <a:gdLst/>
            <a:ahLst/>
            <a:cxnLst/>
            <a:rect l="l" t="t" r="r" b="b"/>
            <a:pathLst>
              <a:path w="5828030" h="1858010">
                <a:moveTo>
                  <a:pt x="5617845" y="0"/>
                </a:moveTo>
                <a:lnTo>
                  <a:pt x="209931" y="0"/>
                </a:lnTo>
                <a:lnTo>
                  <a:pt x="161792" y="5543"/>
                </a:lnTo>
                <a:lnTo>
                  <a:pt x="117604" y="21336"/>
                </a:lnTo>
                <a:lnTo>
                  <a:pt x="78625" y="46116"/>
                </a:lnTo>
                <a:lnTo>
                  <a:pt x="46116" y="78625"/>
                </a:lnTo>
                <a:lnTo>
                  <a:pt x="21336" y="117604"/>
                </a:lnTo>
                <a:lnTo>
                  <a:pt x="5543" y="161792"/>
                </a:lnTo>
                <a:lnTo>
                  <a:pt x="0" y="209931"/>
                </a:lnTo>
                <a:lnTo>
                  <a:pt x="0" y="1647863"/>
                </a:lnTo>
                <a:lnTo>
                  <a:pt x="5543" y="1695991"/>
                </a:lnTo>
                <a:lnTo>
                  <a:pt x="21336" y="1740170"/>
                </a:lnTo>
                <a:lnTo>
                  <a:pt x="46116" y="1779142"/>
                </a:lnTo>
                <a:lnTo>
                  <a:pt x="78625" y="1811646"/>
                </a:lnTo>
                <a:lnTo>
                  <a:pt x="117604" y="1836423"/>
                </a:lnTo>
                <a:lnTo>
                  <a:pt x="161792" y="1852212"/>
                </a:lnTo>
                <a:lnTo>
                  <a:pt x="209931" y="1857756"/>
                </a:lnTo>
                <a:lnTo>
                  <a:pt x="5617845" y="1857756"/>
                </a:lnTo>
                <a:lnTo>
                  <a:pt x="5665983" y="1852212"/>
                </a:lnTo>
                <a:lnTo>
                  <a:pt x="5710171" y="1836423"/>
                </a:lnTo>
                <a:lnTo>
                  <a:pt x="5749150" y="1811646"/>
                </a:lnTo>
                <a:lnTo>
                  <a:pt x="5781659" y="1779142"/>
                </a:lnTo>
                <a:lnTo>
                  <a:pt x="5806439" y="1740170"/>
                </a:lnTo>
                <a:lnTo>
                  <a:pt x="5822232" y="1695991"/>
                </a:lnTo>
                <a:lnTo>
                  <a:pt x="5827776" y="1647863"/>
                </a:lnTo>
                <a:lnTo>
                  <a:pt x="5827776" y="209931"/>
                </a:lnTo>
                <a:lnTo>
                  <a:pt x="5822232" y="161792"/>
                </a:lnTo>
                <a:lnTo>
                  <a:pt x="5806439" y="117604"/>
                </a:lnTo>
                <a:lnTo>
                  <a:pt x="5781659" y="78625"/>
                </a:lnTo>
                <a:lnTo>
                  <a:pt x="5749150" y="46116"/>
                </a:lnTo>
                <a:lnTo>
                  <a:pt x="5710171" y="21336"/>
                </a:lnTo>
                <a:lnTo>
                  <a:pt x="5665983" y="5543"/>
                </a:lnTo>
                <a:lnTo>
                  <a:pt x="5617845" y="0"/>
                </a:lnTo>
                <a:close/>
              </a:path>
            </a:pathLst>
          </a:custGeom>
          <a:solidFill>
            <a:srgbClr val="1876D2"/>
          </a:solidFill>
        </p:spPr>
        <p:txBody>
          <a:bodyPr wrap="square" lIns="0" tIns="0" rIns="0" bIns="0" rtlCol="0"/>
          <a:lstStyle/>
          <a:p>
            <a:pPr marL="701040" marR="5080" indent="-688975">
              <a:lnSpc>
                <a:spcPct val="100000"/>
              </a:lnSpc>
              <a:spcBef>
                <a:spcPts val="100"/>
              </a:spcBef>
            </a:pPr>
            <a:endParaRPr lang="ka-GE" b="1" noProof="1" smtClean="0">
              <a:solidFill>
                <a:srgbClr val="FFFFFF"/>
              </a:solidFill>
              <a:latin typeface="DejaVu Sans"/>
              <a:cs typeface="DejaVu Sans"/>
            </a:endParaRPr>
          </a:p>
          <a:p>
            <a:pPr marL="701040" marR="5080" indent="-688975">
              <a:lnSpc>
                <a:spcPct val="100000"/>
              </a:lnSpc>
              <a:spcBef>
                <a:spcPts val="100"/>
              </a:spcBef>
            </a:pPr>
            <a:endParaRPr lang="ka-GE" b="1" noProof="1" smtClean="0">
              <a:solidFill>
                <a:srgbClr val="FFFFFF"/>
              </a:solidFill>
              <a:latin typeface="DejaVu Sans"/>
              <a:cs typeface="DejaVu Sans"/>
            </a:endParaRPr>
          </a:p>
          <a:p>
            <a:pPr marL="444500" marR="5080" indent="-433388" algn="ctr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ka-GE" b="1" noProof="1">
                <a:solidFill>
                  <a:srgbClr val="FFFFFF"/>
                </a:solidFill>
                <a:latin typeface="DejaVu Sans"/>
                <a:cs typeface="DejaVu Sans"/>
              </a:rPr>
              <a:t>სსიპ სოციალური მომსახურების სააგენტოს ყველა ტერიტორიული ერთეული;</a:t>
            </a:r>
          </a:p>
          <a:p>
            <a:pPr marL="701040" marR="5080" indent="-688975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ka-GE" b="1" noProof="1">
                <a:solidFill>
                  <a:srgbClr val="FFFFFF"/>
                </a:solidFill>
                <a:latin typeface="DejaVu Sans"/>
                <a:cs typeface="DejaVu Sans"/>
              </a:rPr>
              <a:t>საქართველოს რეგიონული განვითარებისა და ინფრასტრუქტურის სამინისტრო და ადგილობრივი თვითმმართველბები;</a:t>
            </a:r>
          </a:p>
          <a:p>
            <a:pPr marL="701040" marR="5080" indent="-688975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ka-GE" b="1" noProof="1">
                <a:solidFill>
                  <a:srgbClr val="FFFFFF"/>
                </a:solidFill>
                <a:latin typeface="DejaVu Sans"/>
                <a:cs typeface="DejaVu Sans"/>
              </a:rPr>
              <a:t>საქართველოს იუსტიციის სამინისტროს იუსტიციის სახლები და საზოგადოებრივი ცენტრები;</a:t>
            </a:r>
          </a:p>
          <a:p>
            <a:pPr marL="701040" marR="5080" indent="-688975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ka-GE" b="1" noProof="1">
                <a:solidFill>
                  <a:srgbClr val="FFFFFF"/>
                </a:solidFill>
                <a:latin typeface="DejaVu Sans"/>
                <a:cs typeface="DejaVu Sans"/>
              </a:rPr>
              <a:t>„ლიბერთი ბანკის“ ფილიალები;</a:t>
            </a:r>
          </a:p>
          <a:p>
            <a:pPr marL="701040" marR="5080" indent="-688975">
              <a:lnSpc>
                <a:spcPct val="100000"/>
              </a:lnSpc>
              <a:spcBef>
                <a:spcPts val="100"/>
              </a:spcBef>
            </a:pPr>
            <a:endParaRPr lang="ka-GE" b="1" noProof="1">
              <a:solidFill>
                <a:srgbClr val="FFFFFF"/>
              </a:solidFill>
              <a:latin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29899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02165" y="74422"/>
            <a:ext cx="11163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4471C4"/>
                </a:solidFill>
                <a:latin typeface="DejaVu Sans"/>
                <a:cs typeface="DejaVu Sans"/>
              </a:rPr>
              <a:t>ინსტრუქცია</a:t>
            </a:r>
            <a:endParaRPr sz="1400">
              <a:latin typeface="DejaVu Sans"/>
              <a:cs typeface="DejaVu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63652" y="359664"/>
            <a:ext cx="11521440" cy="6193536"/>
            <a:chOff x="263652" y="359664"/>
            <a:chExt cx="11521440" cy="6193536"/>
          </a:xfrm>
        </p:grpSpPr>
        <p:sp>
          <p:nvSpPr>
            <p:cNvPr id="4" name="object 4"/>
            <p:cNvSpPr/>
            <p:nvPr/>
          </p:nvSpPr>
          <p:spPr>
            <a:xfrm>
              <a:off x="263652" y="359664"/>
              <a:ext cx="11521440" cy="61935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4443" y="2508504"/>
              <a:ext cx="11161776" cy="14993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7918" y="2846070"/>
              <a:ext cx="10457815" cy="795655"/>
            </a:xfrm>
            <a:custGeom>
              <a:avLst/>
              <a:gdLst/>
              <a:ahLst/>
              <a:cxnLst/>
              <a:rect l="l" t="t" r="r" b="b"/>
              <a:pathLst>
                <a:path w="10457815" h="795654">
                  <a:moveTo>
                    <a:pt x="10265410" y="0"/>
                  </a:moveTo>
                  <a:lnTo>
                    <a:pt x="192227" y="0"/>
                  </a:lnTo>
                  <a:lnTo>
                    <a:pt x="148152" y="5079"/>
                  </a:lnTo>
                  <a:lnTo>
                    <a:pt x="107692" y="19546"/>
                  </a:lnTo>
                  <a:lnTo>
                    <a:pt x="72000" y="42247"/>
                  </a:lnTo>
                  <a:lnTo>
                    <a:pt x="42231" y="72026"/>
                  </a:lnTo>
                  <a:lnTo>
                    <a:pt x="19539" y="107727"/>
                  </a:lnTo>
                  <a:lnTo>
                    <a:pt x="5077" y="148196"/>
                  </a:lnTo>
                  <a:lnTo>
                    <a:pt x="0" y="192277"/>
                  </a:lnTo>
                  <a:lnTo>
                    <a:pt x="0" y="603250"/>
                  </a:lnTo>
                  <a:lnTo>
                    <a:pt x="5077" y="647331"/>
                  </a:lnTo>
                  <a:lnTo>
                    <a:pt x="19539" y="687800"/>
                  </a:lnTo>
                  <a:lnTo>
                    <a:pt x="42231" y="723501"/>
                  </a:lnTo>
                  <a:lnTo>
                    <a:pt x="72000" y="753280"/>
                  </a:lnTo>
                  <a:lnTo>
                    <a:pt x="107692" y="775981"/>
                  </a:lnTo>
                  <a:lnTo>
                    <a:pt x="148152" y="790448"/>
                  </a:lnTo>
                  <a:lnTo>
                    <a:pt x="192227" y="795527"/>
                  </a:lnTo>
                  <a:lnTo>
                    <a:pt x="10265410" y="795527"/>
                  </a:lnTo>
                  <a:lnTo>
                    <a:pt x="10309491" y="790448"/>
                  </a:lnTo>
                  <a:lnTo>
                    <a:pt x="10349960" y="775981"/>
                  </a:lnTo>
                  <a:lnTo>
                    <a:pt x="10385661" y="753280"/>
                  </a:lnTo>
                  <a:lnTo>
                    <a:pt x="10415440" y="723501"/>
                  </a:lnTo>
                  <a:lnTo>
                    <a:pt x="10438141" y="687800"/>
                  </a:lnTo>
                  <a:lnTo>
                    <a:pt x="10452608" y="647331"/>
                  </a:lnTo>
                  <a:lnTo>
                    <a:pt x="10457688" y="603250"/>
                  </a:lnTo>
                  <a:lnTo>
                    <a:pt x="10457688" y="192277"/>
                  </a:lnTo>
                  <a:lnTo>
                    <a:pt x="10452608" y="148196"/>
                  </a:lnTo>
                  <a:lnTo>
                    <a:pt x="10438141" y="107727"/>
                  </a:lnTo>
                  <a:lnTo>
                    <a:pt x="10415440" y="72026"/>
                  </a:lnTo>
                  <a:lnTo>
                    <a:pt x="10385661" y="42247"/>
                  </a:lnTo>
                  <a:lnTo>
                    <a:pt x="10349960" y="19546"/>
                  </a:lnTo>
                  <a:lnTo>
                    <a:pt x="10309491" y="5079"/>
                  </a:lnTo>
                  <a:lnTo>
                    <a:pt x="10265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7918" y="2846070"/>
              <a:ext cx="10457815" cy="795655"/>
            </a:xfrm>
            <a:custGeom>
              <a:avLst/>
              <a:gdLst/>
              <a:ahLst/>
              <a:cxnLst/>
              <a:rect l="l" t="t" r="r" b="b"/>
              <a:pathLst>
                <a:path w="10457815" h="795654">
                  <a:moveTo>
                    <a:pt x="0" y="192277"/>
                  </a:moveTo>
                  <a:lnTo>
                    <a:pt x="5077" y="148196"/>
                  </a:lnTo>
                  <a:lnTo>
                    <a:pt x="19539" y="107727"/>
                  </a:lnTo>
                  <a:lnTo>
                    <a:pt x="42231" y="72026"/>
                  </a:lnTo>
                  <a:lnTo>
                    <a:pt x="72000" y="42247"/>
                  </a:lnTo>
                  <a:lnTo>
                    <a:pt x="107692" y="19546"/>
                  </a:lnTo>
                  <a:lnTo>
                    <a:pt x="148152" y="5079"/>
                  </a:lnTo>
                  <a:lnTo>
                    <a:pt x="192227" y="0"/>
                  </a:lnTo>
                  <a:lnTo>
                    <a:pt x="10265410" y="0"/>
                  </a:lnTo>
                  <a:lnTo>
                    <a:pt x="10309491" y="5079"/>
                  </a:lnTo>
                  <a:lnTo>
                    <a:pt x="10349960" y="19546"/>
                  </a:lnTo>
                  <a:lnTo>
                    <a:pt x="10385661" y="42247"/>
                  </a:lnTo>
                  <a:lnTo>
                    <a:pt x="10415440" y="72026"/>
                  </a:lnTo>
                  <a:lnTo>
                    <a:pt x="10438141" y="107727"/>
                  </a:lnTo>
                  <a:lnTo>
                    <a:pt x="10452608" y="148196"/>
                  </a:lnTo>
                  <a:lnTo>
                    <a:pt x="10457688" y="192277"/>
                  </a:lnTo>
                  <a:lnTo>
                    <a:pt x="10457688" y="603250"/>
                  </a:lnTo>
                  <a:lnTo>
                    <a:pt x="10452608" y="647331"/>
                  </a:lnTo>
                  <a:lnTo>
                    <a:pt x="10438141" y="687800"/>
                  </a:lnTo>
                  <a:lnTo>
                    <a:pt x="10415440" y="723501"/>
                  </a:lnTo>
                  <a:lnTo>
                    <a:pt x="10385661" y="753280"/>
                  </a:lnTo>
                  <a:lnTo>
                    <a:pt x="10349960" y="775981"/>
                  </a:lnTo>
                  <a:lnTo>
                    <a:pt x="10309491" y="790448"/>
                  </a:lnTo>
                  <a:lnTo>
                    <a:pt x="10265410" y="795527"/>
                  </a:lnTo>
                  <a:lnTo>
                    <a:pt x="192227" y="795527"/>
                  </a:lnTo>
                  <a:lnTo>
                    <a:pt x="148152" y="790448"/>
                  </a:lnTo>
                  <a:lnTo>
                    <a:pt x="107692" y="775981"/>
                  </a:lnTo>
                  <a:lnTo>
                    <a:pt x="72000" y="753280"/>
                  </a:lnTo>
                  <a:lnTo>
                    <a:pt x="42231" y="723501"/>
                  </a:lnTo>
                  <a:lnTo>
                    <a:pt x="19539" y="687800"/>
                  </a:lnTo>
                  <a:lnTo>
                    <a:pt x="5077" y="647331"/>
                  </a:lnTo>
                  <a:lnTo>
                    <a:pt x="0" y="603250"/>
                  </a:lnTo>
                  <a:lnTo>
                    <a:pt x="0" y="192277"/>
                  </a:lnTo>
                  <a:close/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56993" y="2948177"/>
              <a:ext cx="1905" cy="589915"/>
            </a:xfrm>
            <a:custGeom>
              <a:avLst/>
              <a:gdLst/>
              <a:ahLst/>
              <a:cxnLst/>
              <a:rect l="l" t="t" r="r" b="b"/>
              <a:pathLst>
                <a:path w="1905" h="589914">
                  <a:moveTo>
                    <a:pt x="0" y="589788"/>
                  </a:moveTo>
                  <a:lnTo>
                    <a:pt x="1524" y="0"/>
                  </a:lnTo>
                </a:path>
              </a:pathLst>
            </a:custGeom>
            <a:ln w="25908">
              <a:solidFill>
                <a:srgbClr val="4471C4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33601" y="2803397"/>
            <a:ext cx="868489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dirty="0" smtClean="0">
                <a:solidFill>
                  <a:srgbClr val="2E5496"/>
                </a:solidFill>
                <a:latin typeface="Carlito"/>
                <a:cs typeface="Carlito"/>
              </a:rPr>
              <a:t>childbenefit</a:t>
            </a:r>
            <a:r>
              <a:rPr sz="4800" dirty="0" smtClean="0">
                <a:solidFill>
                  <a:srgbClr val="2E5496"/>
                </a:solidFill>
                <a:latin typeface="Carlito"/>
                <a:cs typeface="Carlito"/>
              </a:rPr>
              <a:t>.mo</a:t>
            </a:r>
            <a:r>
              <a:rPr sz="4800" spc="10" dirty="0" smtClean="0">
                <a:solidFill>
                  <a:srgbClr val="2E5496"/>
                </a:solidFill>
                <a:latin typeface="Carlito"/>
                <a:cs typeface="Carlito"/>
              </a:rPr>
              <a:t>h</a:t>
            </a:r>
            <a:r>
              <a:rPr sz="4800" spc="60" dirty="0" smtClean="0">
                <a:solidFill>
                  <a:srgbClr val="2E5496"/>
                </a:solidFill>
                <a:latin typeface="Carlito"/>
                <a:cs typeface="Carlito"/>
              </a:rPr>
              <a:t>.</a:t>
            </a:r>
            <a:r>
              <a:rPr sz="4800" spc="-45" dirty="0" smtClean="0">
                <a:solidFill>
                  <a:srgbClr val="2E5496"/>
                </a:solidFill>
                <a:latin typeface="Carlito"/>
                <a:cs typeface="Carlito"/>
              </a:rPr>
              <a:t>g</a:t>
            </a:r>
            <a:r>
              <a:rPr sz="4800" dirty="0" smtClean="0">
                <a:solidFill>
                  <a:srgbClr val="2E5496"/>
                </a:solidFill>
                <a:latin typeface="Carlito"/>
                <a:cs typeface="Carlito"/>
              </a:rPr>
              <a:t>o</a:t>
            </a:r>
            <a:r>
              <a:rPr sz="4800" spc="-345" dirty="0" smtClean="0">
                <a:solidFill>
                  <a:srgbClr val="2E5496"/>
                </a:solidFill>
                <a:latin typeface="Carlito"/>
                <a:cs typeface="Carlito"/>
              </a:rPr>
              <a:t>v</a:t>
            </a:r>
            <a:r>
              <a:rPr sz="4800" spc="60" dirty="0" smtClean="0">
                <a:solidFill>
                  <a:srgbClr val="2E5496"/>
                </a:solidFill>
                <a:latin typeface="Carlito"/>
                <a:cs typeface="Carlito"/>
              </a:rPr>
              <a:t>.</a:t>
            </a:r>
            <a:r>
              <a:rPr sz="4800" spc="-45" dirty="0" smtClean="0">
                <a:solidFill>
                  <a:srgbClr val="2E5496"/>
                </a:solidFill>
                <a:latin typeface="Carlito"/>
                <a:cs typeface="Carlito"/>
              </a:rPr>
              <a:t>g</a:t>
            </a:r>
            <a:r>
              <a:rPr sz="4800" dirty="0" smtClean="0">
                <a:solidFill>
                  <a:srgbClr val="2E5496"/>
                </a:solidFill>
                <a:latin typeface="Carlito"/>
                <a:cs typeface="Carlito"/>
              </a:rPr>
              <a:t>e</a:t>
            </a:r>
            <a:endParaRPr sz="4800" dirty="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7571" y="3031240"/>
            <a:ext cx="427355" cy="426720"/>
          </a:xfrm>
          <a:custGeom>
            <a:avLst/>
            <a:gdLst/>
            <a:ahLst/>
            <a:cxnLst/>
            <a:rect l="l" t="t" r="r" b="b"/>
            <a:pathLst>
              <a:path w="427355" h="426720">
                <a:moveTo>
                  <a:pt x="271368" y="242547"/>
                </a:moveTo>
                <a:lnTo>
                  <a:pt x="242784" y="271103"/>
                </a:lnTo>
                <a:lnTo>
                  <a:pt x="280255" y="308539"/>
                </a:lnTo>
                <a:lnTo>
                  <a:pt x="276353" y="318079"/>
                </a:lnTo>
                <a:lnTo>
                  <a:pt x="274886" y="327065"/>
                </a:lnTo>
                <a:lnTo>
                  <a:pt x="276014" y="334969"/>
                </a:lnTo>
                <a:lnTo>
                  <a:pt x="279899" y="341264"/>
                </a:lnTo>
                <a:lnTo>
                  <a:pt x="360499" y="421786"/>
                </a:lnTo>
                <a:lnTo>
                  <a:pt x="370087" y="426516"/>
                </a:lnTo>
                <a:lnTo>
                  <a:pt x="382559" y="425756"/>
                </a:lnTo>
                <a:lnTo>
                  <a:pt x="420293" y="395910"/>
                </a:lnTo>
                <a:lnTo>
                  <a:pt x="426916" y="369733"/>
                </a:lnTo>
                <a:lnTo>
                  <a:pt x="422185" y="360161"/>
                </a:lnTo>
                <a:lnTo>
                  <a:pt x="341929" y="279915"/>
                </a:lnTo>
                <a:lnTo>
                  <a:pt x="308828" y="279915"/>
                </a:lnTo>
                <a:lnTo>
                  <a:pt x="271368" y="242547"/>
                </a:lnTo>
                <a:close/>
              </a:path>
              <a:path w="427355" h="426720">
                <a:moveTo>
                  <a:pt x="151320" y="0"/>
                </a:moveTo>
                <a:lnTo>
                  <a:pt x="103485" y="7705"/>
                </a:lnTo>
                <a:lnTo>
                  <a:pt x="61945" y="29162"/>
                </a:lnTo>
                <a:lnTo>
                  <a:pt x="29191" y="61885"/>
                </a:lnTo>
                <a:lnTo>
                  <a:pt x="7712" y="103386"/>
                </a:lnTo>
                <a:lnTo>
                  <a:pt x="0" y="151179"/>
                </a:lnTo>
                <a:lnTo>
                  <a:pt x="7712" y="198967"/>
                </a:lnTo>
                <a:lnTo>
                  <a:pt x="29191" y="240468"/>
                </a:lnTo>
                <a:lnTo>
                  <a:pt x="61945" y="273192"/>
                </a:lnTo>
                <a:lnTo>
                  <a:pt x="103485" y="294652"/>
                </a:lnTo>
                <a:lnTo>
                  <a:pt x="151320" y="302358"/>
                </a:lnTo>
                <a:lnTo>
                  <a:pt x="199153" y="294652"/>
                </a:lnTo>
                <a:lnTo>
                  <a:pt x="240693" y="273193"/>
                </a:lnTo>
                <a:lnTo>
                  <a:pt x="242784" y="271103"/>
                </a:lnTo>
                <a:lnTo>
                  <a:pt x="238463" y="266787"/>
                </a:lnTo>
                <a:lnTo>
                  <a:pt x="151320" y="266787"/>
                </a:lnTo>
                <a:lnTo>
                  <a:pt x="106279" y="257702"/>
                </a:lnTo>
                <a:lnTo>
                  <a:pt x="69497" y="232927"/>
                </a:lnTo>
                <a:lnTo>
                  <a:pt x="44698" y="196180"/>
                </a:lnTo>
                <a:lnTo>
                  <a:pt x="35604" y="151179"/>
                </a:lnTo>
                <a:lnTo>
                  <a:pt x="44698" y="106178"/>
                </a:lnTo>
                <a:lnTo>
                  <a:pt x="69497" y="69431"/>
                </a:lnTo>
                <a:lnTo>
                  <a:pt x="106279" y="44656"/>
                </a:lnTo>
                <a:lnTo>
                  <a:pt x="151320" y="35571"/>
                </a:lnTo>
                <a:lnTo>
                  <a:pt x="247108" y="35571"/>
                </a:lnTo>
                <a:lnTo>
                  <a:pt x="240693" y="29162"/>
                </a:lnTo>
                <a:lnTo>
                  <a:pt x="199153" y="7705"/>
                </a:lnTo>
                <a:lnTo>
                  <a:pt x="151320" y="0"/>
                </a:lnTo>
                <a:close/>
              </a:path>
              <a:path w="427355" h="426720">
                <a:moveTo>
                  <a:pt x="327380" y="274620"/>
                </a:moveTo>
                <a:lnTo>
                  <a:pt x="318376" y="276062"/>
                </a:lnTo>
                <a:lnTo>
                  <a:pt x="308828" y="279915"/>
                </a:lnTo>
                <a:lnTo>
                  <a:pt x="341929" y="279915"/>
                </a:lnTo>
                <a:lnTo>
                  <a:pt x="341651" y="279637"/>
                </a:lnTo>
                <a:lnTo>
                  <a:pt x="335313" y="275755"/>
                </a:lnTo>
                <a:lnTo>
                  <a:pt x="327380" y="274620"/>
                </a:lnTo>
                <a:close/>
              </a:path>
              <a:path w="427355" h="426720">
                <a:moveTo>
                  <a:pt x="264677" y="235873"/>
                </a:moveTo>
                <a:lnTo>
                  <a:pt x="236093" y="264419"/>
                </a:lnTo>
                <a:lnTo>
                  <a:pt x="242784" y="271103"/>
                </a:lnTo>
                <a:lnTo>
                  <a:pt x="271368" y="242547"/>
                </a:lnTo>
                <a:lnTo>
                  <a:pt x="264677" y="235873"/>
                </a:lnTo>
                <a:close/>
              </a:path>
              <a:path w="427355" h="426720">
                <a:moveTo>
                  <a:pt x="247108" y="35571"/>
                </a:moveTo>
                <a:lnTo>
                  <a:pt x="151320" y="35571"/>
                </a:lnTo>
                <a:lnTo>
                  <a:pt x="196363" y="44656"/>
                </a:lnTo>
                <a:lnTo>
                  <a:pt x="233145" y="69431"/>
                </a:lnTo>
                <a:lnTo>
                  <a:pt x="257943" y="106178"/>
                </a:lnTo>
                <a:lnTo>
                  <a:pt x="267036" y="151179"/>
                </a:lnTo>
                <a:lnTo>
                  <a:pt x="257943" y="196180"/>
                </a:lnTo>
                <a:lnTo>
                  <a:pt x="233145" y="232927"/>
                </a:lnTo>
                <a:lnTo>
                  <a:pt x="196363" y="257702"/>
                </a:lnTo>
                <a:lnTo>
                  <a:pt x="151320" y="266787"/>
                </a:lnTo>
                <a:lnTo>
                  <a:pt x="238463" y="266787"/>
                </a:lnTo>
                <a:lnTo>
                  <a:pt x="236093" y="264419"/>
                </a:lnTo>
                <a:lnTo>
                  <a:pt x="264677" y="235873"/>
                </a:lnTo>
                <a:lnTo>
                  <a:pt x="275826" y="235873"/>
                </a:lnTo>
                <a:lnTo>
                  <a:pt x="294928" y="198967"/>
                </a:lnTo>
                <a:lnTo>
                  <a:pt x="302641" y="151179"/>
                </a:lnTo>
                <a:lnTo>
                  <a:pt x="294928" y="103386"/>
                </a:lnTo>
                <a:lnTo>
                  <a:pt x="273448" y="61885"/>
                </a:lnTo>
                <a:lnTo>
                  <a:pt x="247108" y="35571"/>
                </a:lnTo>
                <a:close/>
              </a:path>
              <a:path w="427355" h="426720">
                <a:moveTo>
                  <a:pt x="275826" y="235873"/>
                </a:moveTo>
                <a:lnTo>
                  <a:pt x="264677" y="235873"/>
                </a:lnTo>
                <a:lnTo>
                  <a:pt x="271368" y="242547"/>
                </a:lnTo>
                <a:lnTo>
                  <a:pt x="273448" y="240468"/>
                </a:lnTo>
                <a:lnTo>
                  <a:pt x="275826" y="235873"/>
                </a:lnTo>
                <a:close/>
              </a:path>
            </a:pathLst>
          </a:custGeom>
          <a:solidFill>
            <a:srgbClr val="2424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227070" y="2284603"/>
            <a:ext cx="6080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 err="1" smtClean="0">
                <a:latin typeface="DejaVu Sans"/>
                <a:cs typeface="DejaVu Sans"/>
              </a:rPr>
              <a:t>რეგისტრაციისათვის</a:t>
            </a:r>
            <a:r>
              <a:rPr sz="1800" b="1" spc="-5" dirty="0" smtClean="0">
                <a:latin typeface="DejaVu Sans"/>
                <a:cs typeface="DejaVu Sans"/>
              </a:rPr>
              <a:t> </a:t>
            </a:r>
            <a:r>
              <a:rPr sz="1800" b="1" dirty="0" err="1">
                <a:latin typeface="DejaVu Sans"/>
                <a:cs typeface="DejaVu Sans"/>
              </a:rPr>
              <a:t>ეწვიეთ</a:t>
            </a:r>
            <a:r>
              <a:rPr sz="1800" b="1" dirty="0">
                <a:latin typeface="DejaVu Sans"/>
                <a:cs typeface="DejaVu Sans"/>
              </a:rPr>
              <a:t> </a:t>
            </a:r>
            <a:r>
              <a:rPr sz="1800" b="1" spc="-5" dirty="0" err="1" smtClean="0">
                <a:latin typeface="DejaVu Sans"/>
                <a:cs typeface="DejaVu Sans"/>
              </a:rPr>
              <a:t>ელექტრონულ</a:t>
            </a:r>
            <a:r>
              <a:rPr sz="1800" b="1" spc="-5" dirty="0" smtClean="0">
                <a:latin typeface="DejaVu Sans"/>
                <a:cs typeface="DejaVu Sans"/>
              </a:rPr>
              <a:t> </a:t>
            </a:r>
            <a:r>
              <a:rPr sz="1800" b="1" spc="-5" dirty="0" err="1" smtClean="0">
                <a:latin typeface="DejaVu Sans"/>
                <a:cs typeface="DejaVu Sans"/>
              </a:rPr>
              <a:t>პორტალს</a:t>
            </a:r>
            <a:r>
              <a:rPr sz="1800" b="1" dirty="0" smtClean="0">
                <a:latin typeface="DejaVu Sans"/>
                <a:cs typeface="DejaVu Sans"/>
              </a:rPr>
              <a:t>:</a:t>
            </a:r>
            <a:endParaRPr sz="1800" dirty="0">
              <a:latin typeface="DejaVu Sans"/>
              <a:cs typeface="DejaVu San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/>
              <a:t>სარეგისტრაციო</a:t>
            </a:r>
            <a:r>
              <a:rPr spc="-45" dirty="0"/>
              <a:t> </a:t>
            </a:r>
            <a:r>
              <a:rPr spc="-5" dirty="0"/>
              <a:t>ფორმა</a:t>
            </a:r>
          </a:p>
        </p:txBody>
      </p:sp>
      <p:sp>
        <p:nvSpPr>
          <p:cNvPr id="21" name="object 18"/>
          <p:cNvSpPr/>
          <p:nvPr/>
        </p:nvSpPr>
        <p:spPr>
          <a:xfrm>
            <a:off x="867919" y="762001"/>
            <a:ext cx="10333482" cy="1219199"/>
          </a:xfrm>
          <a:custGeom>
            <a:avLst/>
            <a:gdLst/>
            <a:ahLst/>
            <a:cxnLst/>
            <a:rect l="l" t="t" r="r" b="b"/>
            <a:pathLst>
              <a:path w="5828030" h="1858010">
                <a:moveTo>
                  <a:pt x="5617845" y="0"/>
                </a:moveTo>
                <a:lnTo>
                  <a:pt x="209931" y="0"/>
                </a:lnTo>
                <a:lnTo>
                  <a:pt x="161792" y="5543"/>
                </a:lnTo>
                <a:lnTo>
                  <a:pt x="117604" y="21336"/>
                </a:lnTo>
                <a:lnTo>
                  <a:pt x="78625" y="46116"/>
                </a:lnTo>
                <a:lnTo>
                  <a:pt x="46116" y="78625"/>
                </a:lnTo>
                <a:lnTo>
                  <a:pt x="21336" y="117604"/>
                </a:lnTo>
                <a:lnTo>
                  <a:pt x="5543" y="161792"/>
                </a:lnTo>
                <a:lnTo>
                  <a:pt x="0" y="209931"/>
                </a:lnTo>
                <a:lnTo>
                  <a:pt x="0" y="1647863"/>
                </a:lnTo>
                <a:lnTo>
                  <a:pt x="5543" y="1695991"/>
                </a:lnTo>
                <a:lnTo>
                  <a:pt x="21336" y="1740170"/>
                </a:lnTo>
                <a:lnTo>
                  <a:pt x="46116" y="1779142"/>
                </a:lnTo>
                <a:lnTo>
                  <a:pt x="78625" y="1811646"/>
                </a:lnTo>
                <a:lnTo>
                  <a:pt x="117604" y="1836423"/>
                </a:lnTo>
                <a:lnTo>
                  <a:pt x="161792" y="1852212"/>
                </a:lnTo>
                <a:lnTo>
                  <a:pt x="209931" y="1857756"/>
                </a:lnTo>
                <a:lnTo>
                  <a:pt x="5617845" y="1857756"/>
                </a:lnTo>
                <a:lnTo>
                  <a:pt x="5665983" y="1852212"/>
                </a:lnTo>
                <a:lnTo>
                  <a:pt x="5710171" y="1836423"/>
                </a:lnTo>
                <a:lnTo>
                  <a:pt x="5749150" y="1811646"/>
                </a:lnTo>
                <a:lnTo>
                  <a:pt x="5781659" y="1779142"/>
                </a:lnTo>
                <a:lnTo>
                  <a:pt x="5806439" y="1740170"/>
                </a:lnTo>
                <a:lnTo>
                  <a:pt x="5822232" y="1695991"/>
                </a:lnTo>
                <a:lnTo>
                  <a:pt x="5827776" y="1647863"/>
                </a:lnTo>
                <a:lnTo>
                  <a:pt x="5827776" y="209931"/>
                </a:lnTo>
                <a:lnTo>
                  <a:pt x="5822232" y="161792"/>
                </a:lnTo>
                <a:lnTo>
                  <a:pt x="5806439" y="117604"/>
                </a:lnTo>
                <a:lnTo>
                  <a:pt x="5781659" y="78625"/>
                </a:lnTo>
                <a:lnTo>
                  <a:pt x="5749150" y="46116"/>
                </a:lnTo>
                <a:lnTo>
                  <a:pt x="5710171" y="21336"/>
                </a:lnTo>
                <a:lnTo>
                  <a:pt x="5665983" y="5543"/>
                </a:lnTo>
                <a:lnTo>
                  <a:pt x="5617845" y="0"/>
                </a:lnTo>
                <a:close/>
              </a:path>
            </a:pathLst>
          </a:custGeom>
          <a:solidFill>
            <a:srgbClr val="1876D2"/>
          </a:solidFill>
        </p:spPr>
        <p:txBody>
          <a:bodyPr wrap="square" lIns="0" tIns="0" rIns="0" bIns="0" rtlCol="0"/>
          <a:lstStyle/>
          <a:p>
            <a:pPr marL="701040" marR="5080" indent="-688975" algn="ctr">
              <a:lnSpc>
                <a:spcPct val="100000"/>
              </a:lnSpc>
              <a:spcBef>
                <a:spcPts val="100"/>
              </a:spcBef>
            </a:pPr>
            <a:endParaRPr lang="ka-GE" b="1" noProof="1" smtClean="0">
              <a:solidFill>
                <a:srgbClr val="FFFFFF"/>
              </a:solidFill>
              <a:latin typeface="DejaVu Sans"/>
              <a:cs typeface="DejaVu Sans"/>
            </a:endParaRPr>
          </a:p>
          <a:p>
            <a:pPr marL="701040" marR="5080" indent="-688975" algn="ctr">
              <a:lnSpc>
                <a:spcPct val="100000"/>
              </a:lnSpc>
              <a:spcBef>
                <a:spcPts val="100"/>
              </a:spcBef>
            </a:pPr>
            <a:endParaRPr lang="ka-GE" b="1" noProof="1" smtClean="0">
              <a:solidFill>
                <a:srgbClr val="FFFFFF"/>
              </a:solidFill>
              <a:latin typeface="DejaVu Sans"/>
              <a:cs typeface="DejaVu Sans"/>
            </a:endParaRPr>
          </a:p>
          <a:p>
            <a:pPr marL="701040" marR="5080" indent="-688975" algn="ctr">
              <a:lnSpc>
                <a:spcPct val="100000"/>
              </a:lnSpc>
              <a:spcBef>
                <a:spcPts val="100"/>
              </a:spcBef>
            </a:pPr>
            <a:r>
              <a:rPr lang="ka-GE" b="1" noProof="1">
                <a:solidFill>
                  <a:srgbClr val="FFFFFF"/>
                </a:solidFill>
                <a:latin typeface="DejaVu Sans"/>
                <a:cs typeface="DejaVu Sans"/>
              </a:rPr>
              <a:t>ელექტრონულ პორტალზე რეგისტრაცია ხორციელდება 2020 წლის 15 აგვისტოდან 2020 წლის 1 დეკემბრამდე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61" y="687658"/>
            <a:ext cx="10933333" cy="383492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048000" y="4394969"/>
            <a:ext cx="5791200" cy="177723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9702165" y="74422"/>
            <a:ext cx="11163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4471C4"/>
                </a:solidFill>
                <a:latin typeface="DejaVu Sans"/>
                <a:cs typeface="DejaVu Sans"/>
              </a:rPr>
              <a:t>ინსტრუქცია</a:t>
            </a:r>
            <a:endParaRPr sz="1400" dirty="0">
              <a:latin typeface="DejaVu Sans"/>
              <a:cs typeface="DejaVu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67628" y="6705598"/>
            <a:ext cx="144779" cy="1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780663" y="4876800"/>
            <a:ext cx="4773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0955" marR="5080" indent="-127889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DejaVu Sans"/>
                <a:cs typeface="DejaVu Sans"/>
              </a:rPr>
              <a:t>რეგისტრაციის დასაწყებად </a:t>
            </a:r>
            <a:r>
              <a:rPr sz="1800" b="1" spc="-10" dirty="0">
                <a:solidFill>
                  <a:srgbClr val="FFFFFF"/>
                </a:solidFill>
                <a:latin typeface="DejaVu Sans"/>
                <a:cs typeface="DejaVu Sans"/>
              </a:rPr>
              <a:t>დაეთანხმეთ  </a:t>
            </a:r>
            <a:r>
              <a:rPr sz="1800" b="1" spc="-5" dirty="0">
                <a:solidFill>
                  <a:srgbClr val="FFFFFF"/>
                </a:solidFill>
                <a:latin typeface="DejaVu Sans"/>
                <a:cs typeface="DejaVu Sans"/>
              </a:rPr>
              <a:t>მოცემულ</a:t>
            </a:r>
            <a:r>
              <a:rPr sz="1800" b="1" spc="10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DejaVu Sans"/>
                <a:cs typeface="DejaVu Sans"/>
              </a:rPr>
              <a:t>პირობას</a:t>
            </a:r>
            <a:endParaRPr sz="1800" dirty="0">
              <a:latin typeface="DejaVu Sans"/>
              <a:cs typeface="DejaVu San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/>
              <a:t>სარეგისტრაციო</a:t>
            </a:r>
            <a:r>
              <a:rPr spc="-45" dirty="0"/>
              <a:t> </a:t>
            </a:r>
            <a:r>
              <a:rPr spc="-5" dirty="0"/>
              <a:t>ფორმა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9702165" y="74422"/>
            <a:ext cx="11163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4471C4"/>
                </a:solidFill>
                <a:latin typeface="DejaVu Sans"/>
                <a:cs typeface="DejaVu Sans"/>
              </a:rPr>
              <a:t>ინსტრუქცია</a:t>
            </a:r>
            <a:endParaRPr sz="1400" dirty="0">
              <a:latin typeface="DejaVu Sans"/>
              <a:cs typeface="DejaVu Sans"/>
            </a:endParaRPr>
          </a:p>
        </p:txBody>
      </p:sp>
      <p:sp>
        <p:nvSpPr>
          <p:cNvPr id="5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5247513" y="6495942"/>
            <a:ext cx="1751965" cy="251459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/>
              <a:t>სარეგისტრაციო</a:t>
            </a:r>
            <a:r>
              <a:rPr spc="-45" dirty="0"/>
              <a:t> </a:t>
            </a:r>
            <a:r>
              <a:rPr spc="-5" dirty="0"/>
              <a:t>ფორმა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79688"/>
            <a:ext cx="10035963" cy="601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46" y="381001"/>
            <a:ext cx="10891906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3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44" y="650480"/>
            <a:ext cx="7258401" cy="524664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05485" y="2438400"/>
            <a:ext cx="9657715" cy="2362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9702165" y="74422"/>
            <a:ext cx="11163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4471C4"/>
                </a:solidFill>
                <a:latin typeface="DejaVu Sans"/>
                <a:cs typeface="DejaVu Sans"/>
              </a:rPr>
              <a:t>ინსტრუქცია</a:t>
            </a:r>
            <a:endParaRPr sz="1400" dirty="0">
              <a:latin typeface="DejaVu Sans"/>
              <a:cs typeface="DejaVu San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21179" y="2638170"/>
            <a:ext cx="829564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Char char="•"/>
              <a:tabLst>
                <a:tab pos="264160" algn="l"/>
              </a:tabLst>
            </a:pPr>
            <a:r>
              <a:rPr sz="2000" spc="-5" dirty="0">
                <a:solidFill>
                  <a:srgbClr val="000000"/>
                </a:solidFill>
              </a:rPr>
              <a:t>გაითვალისწინეთ, </a:t>
            </a:r>
            <a:r>
              <a:rPr sz="2000" dirty="0">
                <a:solidFill>
                  <a:srgbClr val="000000"/>
                </a:solidFill>
              </a:rPr>
              <a:t>ერთი </a:t>
            </a:r>
            <a:r>
              <a:rPr sz="2000" spc="-5" dirty="0">
                <a:solidFill>
                  <a:srgbClr val="000000"/>
                </a:solidFill>
              </a:rPr>
              <a:t>მობილურის ნომრით </a:t>
            </a:r>
            <a:r>
              <a:rPr sz="2000" dirty="0">
                <a:solidFill>
                  <a:srgbClr val="000000"/>
                </a:solidFill>
              </a:rPr>
              <a:t>შესაძლებელია  </a:t>
            </a:r>
            <a:r>
              <a:rPr sz="2000" spc="-5" dirty="0">
                <a:solidFill>
                  <a:srgbClr val="000000"/>
                </a:solidFill>
              </a:rPr>
              <a:t>მხოლოდ </a:t>
            </a:r>
            <a:r>
              <a:rPr sz="2000" dirty="0">
                <a:solidFill>
                  <a:srgbClr val="000000"/>
                </a:solidFill>
              </a:rPr>
              <a:t>ერთი </a:t>
            </a:r>
            <a:r>
              <a:rPr sz="2000" spc="-5" dirty="0">
                <a:solidFill>
                  <a:srgbClr val="000000"/>
                </a:solidFill>
              </a:rPr>
              <a:t>მომხმარებლის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რეგისტრაცია;</a:t>
            </a:r>
            <a:endParaRPr sz="2000" dirty="0"/>
          </a:p>
        </p:txBody>
      </p:sp>
      <p:sp>
        <p:nvSpPr>
          <p:cNvPr id="11" name="object 11"/>
          <p:cNvSpPr txBox="1"/>
          <p:nvPr/>
        </p:nvSpPr>
        <p:spPr>
          <a:xfrm>
            <a:off x="2321179" y="3552266"/>
            <a:ext cx="87471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4160" algn="l"/>
              </a:tabLst>
            </a:pPr>
            <a:r>
              <a:rPr sz="2000" b="1" spc="-5" dirty="0">
                <a:latin typeface="DejaVu Sans"/>
                <a:cs typeface="DejaVu Sans"/>
              </a:rPr>
              <a:t>ავტორიზაცია სისტემაში განხორციელდება </a:t>
            </a:r>
            <a:r>
              <a:rPr sz="2000" b="1" dirty="0">
                <a:latin typeface="DejaVu Sans"/>
                <a:cs typeface="DejaVu Sans"/>
              </a:rPr>
              <a:t>მითითებული</a:t>
            </a:r>
            <a:r>
              <a:rPr sz="2000" b="1" spc="30" dirty="0">
                <a:latin typeface="DejaVu Sans"/>
                <a:cs typeface="DejaVu Sans"/>
              </a:rPr>
              <a:t> </a:t>
            </a:r>
            <a:r>
              <a:rPr sz="2000" b="1" spc="-5" dirty="0">
                <a:latin typeface="DejaVu Sans"/>
                <a:cs typeface="DejaVu Sans"/>
              </a:rPr>
              <a:t>პირადი</a:t>
            </a:r>
            <a:endParaRPr sz="2000" dirty="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DejaVu Sans"/>
                <a:cs typeface="DejaVu Sans"/>
              </a:rPr>
              <a:t>და </a:t>
            </a:r>
            <a:r>
              <a:rPr sz="2000" b="1" spc="-5" dirty="0">
                <a:latin typeface="DejaVu Sans"/>
                <a:cs typeface="DejaVu Sans"/>
              </a:rPr>
              <a:t>მობილურის</a:t>
            </a:r>
            <a:r>
              <a:rPr sz="2000" b="1" spc="-15" dirty="0">
                <a:latin typeface="DejaVu Sans"/>
                <a:cs typeface="DejaVu Sans"/>
              </a:rPr>
              <a:t> </a:t>
            </a:r>
            <a:r>
              <a:rPr sz="2000" b="1" spc="-5" dirty="0">
                <a:latin typeface="DejaVu Sans"/>
                <a:cs typeface="DejaVu Sans"/>
              </a:rPr>
              <a:t>ნომრით</a:t>
            </a:r>
            <a:endParaRPr sz="2000" dirty="0">
              <a:latin typeface="DejaVu Sans"/>
              <a:cs typeface="DejaVu San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11352" y="2827020"/>
            <a:ext cx="1203960" cy="1203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/>
              <a:t>სარეგისტრაციო</a:t>
            </a:r>
            <a:r>
              <a:rPr spc="-45" dirty="0"/>
              <a:t> </a:t>
            </a:r>
            <a:r>
              <a:rPr spc="-5" dirty="0"/>
              <a:t>ფორმა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/>
          <p:nvPr/>
        </p:nvSpPr>
        <p:spPr>
          <a:xfrm>
            <a:off x="9702165" y="74422"/>
            <a:ext cx="11163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4471C4"/>
                </a:solidFill>
                <a:latin typeface="DejaVu Sans"/>
                <a:cs typeface="DejaVu Sans"/>
              </a:rPr>
              <a:t>ინსტრუქცია</a:t>
            </a:r>
            <a:endParaRPr sz="1400" dirty="0">
              <a:latin typeface="DejaVu Sans"/>
              <a:cs typeface="DejaVu Sans"/>
            </a:endParaRPr>
          </a:p>
        </p:txBody>
      </p:sp>
      <p:sp>
        <p:nvSpPr>
          <p:cNvPr id="6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5247513" y="6495942"/>
            <a:ext cx="1751965" cy="251459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/>
              <a:t>სარეგისტრაციო</a:t>
            </a:r>
            <a:r>
              <a:rPr spc="-45" dirty="0"/>
              <a:t> </a:t>
            </a:r>
            <a:r>
              <a:rPr spc="-5" dirty="0"/>
              <a:t>ფორმა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9" y="609600"/>
            <a:ext cx="11263892" cy="564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2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467</Words>
  <Application>Microsoft Office PowerPoint</Application>
  <PresentationFormat>Widescreen</PresentationFormat>
  <Paragraphs>110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Carlito</vt:lpstr>
      <vt:lpstr>DejaVu Sans</vt:lpstr>
      <vt:lpstr>Office Theme</vt:lpstr>
      <vt:lpstr>PowerPoint Presentation</vt:lpstr>
      <vt:lpstr>PowerPoint Presentation</vt:lpstr>
      <vt:lpstr>PowerPoint Presentation</vt:lpstr>
      <vt:lpstr>childbenefit.moh.gov.ge</vt:lpstr>
      <vt:lpstr>PowerPoint Presentation</vt:lpstr>
      <vt:lpstr>PowerPoint Presentation</vt:lpstr>
      <vt:lpstr>PowerPoint Presentation</vt:lpstr>
      <vt:lpstr>გაითვალისწინეთ, ერთი მობილურის ნომრით შესაძლებელია  მხოლოდ ერთი მომხმარებლის რეგისტრაცია;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დამატებით ინფორმაციისთვის დაგვიკავშირდით</vt:lpstr>
      <vt:lpstr>გისურვებთ წარმატებებს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Dmitri Khodjaev</dc:creator>
  <cp:lastModifiedBy>Dimitri Chkheidze</cp:lastModifiedBy>
  <cp:revision>46</cp:revision>
  <dcterms:created xsi:type="dcterms:W3CDTF">2020-08-13T12:32:45Z</dcterms:created>
  <dcterms:modified xsi:type="dcterms:W3CDTF">2020-08-14T06:30:00Z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2020-08-07T00:00:00Z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2020-08-13T00:00:00Z</vt:filetime>
  </property>
</Properties>
</file>